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9"/>
  </p:notesMasterIdLst>
  <p:handoutMasterIdLst>
    <p:handoutMasterId r:id="rId50"/>
  </p:handoutMasterIdLst>
  <p:sldIdLst>
    <p:sldId id="1903" r:id="rId5"/>
    <p:sldId id="1902" r:id="rId6"/>
    <p:sldId id="1934" r:id="rId7"/>
    <p:sldId id="1936" r:id="rId8"/>
    <p:sldId id="1942" r:id="rId9"/>
    <p:sldId id="1940" r:id="rId10"/>
    <p:sldId id="1939" r:id="rId11"/>
    <p:sldId id="1944" r:id="rId12"/>
    <p:sldId id="1997" r:id="rId13"/>
    <p:sldId id="1946" r:id="rId14"/>
    <p:sldId id="1998" r:id="rId15"/>
    <p:sldId id="1948" r:id="rId16"/>
    <p:sldId id="1977" r:id="rId17"/>
    <p:sldId id="1972" r:id="rId18"/>
    <p:sldId id="1966" r:id="rId19"/>
    <p:sldId id="1978" r:id="rId20"/>
    <p:sldId id="1968" r:id="rId21"/>
    <p:sldId id="1969" r:id="rId22"/>
    <p:sldId id="1970" r:id="rId23"/>
    <p:sldId id="1971" r:id="rId24"/>
    <p:sldId id="1973" r:id="rId25"/>
    <p:sldId id="1974" r:id="rId26"/>
    <p:sldId id="1975" r:id="rId27"/>
    <p:sldId id="1979" r:id="rId28"/>
    <p:sldId id="1980" r:id="rId29"/>
    <p:sldId id="1981" r:id="rId30"/>
    <p:sldId id="1984" r:id="rId31"/>
    <p:sldId id="1988" r:id="rId32"/>
    <p:sldId id="1963" r:id="rId33"/>
    <p:sldId id="1982" r:id="rId34"/>
    <p:sldId id="1983" r:id="rId35"/>
    <p:sldId id="1985" r:id="rId36"/>
    <p:sldId id="1986" r:id="rId37"/>
    <p:sldId id="1990" r:id="rId38"/>
    <p:sldId id="1989" r:id="rId39"/>
    <p:sldId id="1991" r:id="rId40"/>
    <p:sldId id="1992" r:id="rId41"/>
    <p:sldId id="1993" r:id="rId42"/>
    <p:sldId id="1994" r:id="rId43"/>
    <p:sldId id="1995" r:id="rId44"/>
    <p:sldId id="1996" r:id="rId45"/>
    <p:sldId id="1932" r:id="rId46"/>
    <p:sldId id="1868" r:id="rId47"/>
    <p:sldId id="289" r:id="rId48"/>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343220-D39C-2832-D875-EDD48B5ED051}" name="Leila Pilliard" initials="LP" userId="S::LPilliard@eiti.org::22dc6cf7-23f1-4fb6-bfda-23a269820100" providerId="AD"/>
  <p188:author id="{1BC7106B-A6FB-322B-CC1E-B9BCDB3632D4}" name="Christina Berger" initials="CB" userId="S::CBerger@eiti.org::e886b5bb-a43f-4742-956f-cfabc91a56dd" providerId="AD"/>
  <p188:author id="{63EE70CC-A9DD-3A63-F4E6-F3774B36758D}" name="Christina Berger" initials="CB" userId="S::cberger@eiti.org::e886b5bb-a43f-4742-956f-cfabc91a56dd" providerId="AD"/>
  <p188:author id="{57315ACE-87CD-A4F6-7279-C3A8273BB71E}" name="Leila Pilliard" initials="LP" userId="S::lpilliard@eiti.org::22dc6cf7-23f1-4fb6-bfda-23a2698201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0BF"/>
    <a:srgbClr val="89AA2E"/>
    <a:srgbClr val="0090BD"/>
    <a:srgbClr val="002157"/>
    <a:srgbClr val="EBEBEB"/>
    <a:srgbClr val="929292"/>
    <a:srgbClr val="00C3F0"/>
    <a:srgbClr val="797979"/>
    <a:srgbClr val="2C8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39D1D-F7DA-4959-1689-A933F9BD41F1}" v="75" dt="2023-11-23T09:45:22.048"/>
    <p1510:client id="{3F2B0386-BE91-44F2-B342-52B6E44F9117}" v="9" dt="2023-11-16T10:44:33.548"/>
    <p1510:client id="{570B48DC-A22C-244F-992D-03978C858D07}" v="7" dt="2023-11-16T13:22:39.047"/>
    <p1510:client id="{8EC4A92E-C66D-CB67-DC5F-DA8483B0AF55}" v="1" dt="2023-11-22T12:09:20.592"/>
    <p1510:client id="{A3C18EA4-2485-4EF4-8F2B-2F353215906F}" v="6" dt="2023-11-15T11:50:1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F45FF-B50E-BC64-5543-B4EE6A6D8E0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940EF-6D6E-C37C-8B43-21B2611B04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C7FF2F-92CD-9644-8092-FB04B2C2819D}" type="datetimeFigureOut">
              <a:rPr lang="en-US" smtClean="0"/>
              <a:t>5/23/24</a:t>
            </a:fld>
            <a:endParaRPr lang="en-US"/>
          </a:p>
        </p:txBody>
      </p:sp>
      <p:sp>
        <p:nvSpPr>
          <p:cNvPr id="4" name="Footer Placeholder 3">
            <a:extLst>
              <a:ext uri="{FF2B5EF4-FFF2-40B4-BE49-F238E27FC236}">
                <a16:creationId xmlns:a16="http://schemas.microsoft.com/office/drawing/2014/main" id="{58317E65-1532-701D-E7BA-F153DAC53A9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52C5C3-9E4F-363F-6FDF-0741E74AA881}"/>
              </a:ext>
            </a:extLst>
          </p:cNvPr>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C9B0C6-90D5-4E4D-9246-DF4C2877315D}" type="slidenum">
              <a:rPr lang="en-US" smtClean="0"/>
              <a:t>‹#›</a:t>
            </a:fld>
            <a:endParaRPr lang="en-US"/>
          </a:p>
        </p:txBody>
      </p:sp>
    </p:spTree>
    <p:extLst>
      <p:ext uri="{BB962C8B-B14F-4D97-AF65-F5344CB8AC3E}">
        <p14:creationId xmlns:p14="http://schemas.microsoft.com/office/powerpoint/2010/main" val="259424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audience to respond to this questions and summarise their replies.</a:t>
            </a:r>
            <a:endParaRPr lang="nb-NO"/>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368521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103281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lphaLcParenR" startAt="3"/>
            </a:pPr>
            <a:r>
              <a:rPr lang="en-GB" sz="2800"/>
              <a:t>The multi-stakeholder group is encouraged to consider how to measure progress of the activities on a running basis, including an evaluation of whether their activities for the previous year contributed to improved governance of the extractive sector. </a:t>
            </a:r>
          </a:p>
          <a:p>
            <a:pPr marL="457200" indent="-457200">
              <a:buFont typeface="+mj-lt"/>
              <a:buAutoNum type="alphaLcParenR" startAt="3"/>
            </a:pPr>
            <a:r>
              <a:rPr lang="en-GB" sz="2800"/>
              <a:t>Where relevant, the multi-stakeholder group is encouraged to provide a narrative of whether it has considered publicly known corruption cases in the sector that are of national relevance for the year in review, and to document its discussion, response and recommendations.</a:t>
            </a: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369122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263438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O" sz="2000"/>
              <a:t>Work planning is an important step to ensure EITI implementation is meaningful and has impact in the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2000"/>
          </a:p>
          <a:p>
            <a:pPr marL="0" marR="0" lvl="0" indent="0" algn="l" defTabSz="914400" rtl="0" eaLnBrk="1" fontAlgn="auto" latinLnBrk="0" hangingPunct="1">
              <a:lnSpc>
                <a:spcPct val="100000"/>
              </a:lnSpc>
              <a:spcBef>
                <a:spcPts val="0"/>
              </a:spcBef>
              <a:spcAft>
                <a:spcPts val="0"/>
              </a:spcAft>
              <a:buClrTx/>
              <a:buSzTx/>
              <a:buFontTx/>
              <a:buNone/>
              <a:tabLst/>
              <a:defRPr/>
            </a:pPr>
            <a:r>
              <a:rPr lang="en-NO" sz="2000"/>
              <a:t>Broadly, it involves: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a:t>Identifying national &amp; sectoral priorities related to extractives governance issues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b="0">
                <a:solidFill>
                  <a:srgbClr val="002157"/>
                </a:solidFill>
              </a:rPr>
              <a:t>Setting objectives for EITI implementation that contribute to achieving national priorities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lang="en-NO" sz="2000" b="0">
                <a:solidFill>
                  <a:srgbClr val="002157"/>
                </a:solidFill>
              </a:rPr>
              <a:t>Planning activities to achieve the MSG’s objectives</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lang="en-NO" sz="2000" b="0">
              <a:solidFill>
                <a:srgbClr val="002157"/>
              </a:solidFill>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lang="en-NO" sz="2000"/>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145969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marR="0" lvl="0" indent="-383540" algn="l" defTabSz="914400" rtl="0" eaLnBrk="1" fontAlgn="auto" latinLnBrk="0" hangingPunct="1">
              <a:lnSpc>
                <a:spcPct val="100000"/>
              </a:lnSpc>
              <a:spcBef>
                <a:spcPts val="0"/>
              </a:spcBef>
              <a:spcAft>
                <a:spcPts val="0"/>
              </a:spcAft>
              <a:buClrTx/>
              <a:buSzTx/>
              <a:buFontTx/>
              <a:buNone/>
              <a:tabLst/>
              <a:defRPr/>
            </a:pPr>
            <a:r>
              <a:rPr lang="en-NO"/>
              <a:t>We can further break this down into six actionable steps that the MSG can take to build a robust work plan and review its work plan to support impactful EITI implementation.</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7248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77390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sym typeface="Wingdings" panose="05000000000000000000" pitchFamily="2" charset="2"/>
              </a:rPr>
              <a:t>Results</a:t>
            </a:r>
            <a:r>
              <a:rPr lang="nb-NO">
                <a:sym typeface="Wingdings" panose="05000000000000000000" pitchFamily="2" charset="2"/>
              </a:rPr>
              <a:t> and </a:t>
            </a:r>
            <a:r>
              <a:rPr lang="nb-NO" err="1">
                <a:sym typeface="Wingdings" panose="05000000000000000000" pitchFamily="2" charset="2"/>
              </a:rPr>
              <a:t>issue-oriented</a:t>
            </a:r>
            <a:r>
              <a:rPr lang="nb-NO">
                <a:sym typeface="Wingdings" panose="05000000000000000000" pitchFamily="2" charset="2"/>
              </a:rPr>
              <a:t> </a:t>
            </a:r>
            <a:r>
              <a:rPr lang="nb-NO" err="1">
                <a:sym typeface="Wingdings" panose="05000000000000000000" pitchFamily="2" charset="2"/>
              </a:rPr>
              <a:t>work</a:t>
            </a:r>
            <a:r>
              <a:rPr lang="nb-NO">
                <a:sym typeface="Wingdings" panose="05000000000000000000" pitchFamily="2" charset="2"/>
              </a:rPr>
              <a:t> plans </a:t>
            </a:r>
            <a:r>
              <a:rPr lang="nb-NO" err="1">
                <a:sym typeface="Wingdings" panose="05000000000000000000" pitchFamily="2" charset="2"/>
              </a:rPr>
              <a:t>will</a:t>
            </a:r>
            <a:r>
              <a:rPr lang="nb-NO">
                <a:sym typeface="Wingdings" panose="05000000000000000000" pitchFamily="2" charset="2"/>
              </a:rPr>
              <a:t> re-</a:t>
            </a:r>
            <a:r>
              <a:rPr lang="nb-NO" err="1">
                <a:sym typeface="Wingdings" panose="05000000000000000000" pitchFamily="2" charset="2"/>
              </a:rPr>
              <a:t>engage</a:t>
            </a:r>
            <a:r>
              <a:rPr lang="nb-NO">
                <a:sym typeface="Wingdings" panose="05000000000000000000" pitchFamily="2" charset="2"/>
              </a:rPr>
              <a:t> and </a:t>
            </a:r>
            <a:r>
              <a:rPr lang="nb-NO" err="1">
                <a:sym typeface="Wingdings" panose="05000000000000000000" pitchFamily="2" charset="2"/>
              </a:rPr>
              <a:t>strengthen</a:t>
            </a:r>
            <a:r>
              <a:rPr lang="nb-NO">
                <a:sym typeface="Wingdings" panose="05000000000000000000" pitchFamily="2" charset="2"/>
              </a:rPr>
              <a:t> stakeholder </a:t>
            </a:r>
            <a:r>
              <a:rPr lang="nb-NO" err="1">
                <a:sym typeface="Wingdings" panose="05000000000000000000" pitchFamily="2" charset="2"/>
              </a:rPr>
              <a:t>engagement</a:t>
            </a:r>
            <a:r>
              <a:rPr lang="nb-NO">
                <a:sym typeface="Wingdings" panose="05000000000000000000" pitchFamily="2" charset="2"/>
              </a:rPr>
              <a:t> and </a:t>
            </a:r>
            <a:r>
              <a:rPr lang="nb-NO" err="1">
                <a:sym typeface="Wingdings" panose="05000000000000000000" pitchFamily="2" charset="2"/>
              </a:rPr>
              <a:t>actively</a:t>
            </a:r>
            <a:r>
              <a:rPr lang="nb-NO">
                <a:sym typeface="Wingdings" panose="05000000000000000000" pitchFamily="2" charset="2"/>
              </a:rPr>
              <a:t> </a:t>
            </a:r>
            <a:r>
              <a:rPr lang="nb-NO" err="1">
                <a:sym typeface="Wingdings" panose="05000000000000000000" pitchFamily="2" charset="2"/>
              </a:rPr>
              <a:t>contribute</a:t>
            </a:r>
            <a:r>
              <a:rPr lang="nb-NO">
                <a:sym typeface="Wingdings" panose="05000000000000000000" pitchFamily="2" charset="2"/>
              </a:rPr>
              <a:t> to </a:t>
            </a:r>
            <a:r>
              <a:rPr lang="nb-NO" err="1">
                <a:sym typeface="Wingdings" panose="05000000000000000000" pitchFamily="2" charset="2"/>
              </a:rPr>
              <a:t>public</a:t>
            </a:r>
            <a:r>
              <a:rPr lang="nb-NO">
                <a:sym typeface="Wingdings" panose="05000000000000000000" pitchFamily="2" charset="2"/>
              </a:rPr>
              <a:t> </a:t>
            </a:r>
            <a:r>
              <a:rPr lang="nb-NO" err="1">
                <a:sym typeface="Wingdings" panose="05000000000000000000" pitchFamily="2" charset="2"/>
              </a:rPr>
              <a:t>debate</a:t>
            </a:r>
            <a:r>
              <a:rPr lang="nb-NO">
                <a:sym typeface="Wingdings" panose="05000000000000000000" pitchFamily="2" charset="2"/>
              </a:rPr>
              <a:t> </a:t>
            </a:r>
            <a:r>
              <a:rPr lang="nb-NO" err="1">
                <a:sym typeface="Wingdings" panose="05000000000000000000" pitchFamily="2" charset="2"/>
              </a:rPr>
              <a:t>issues</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97252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81870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309928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a:t>Start </a:t>
            </a:r>
            <a:r>
              <a:rPr lang="nb-NO" sz="1200" err="1"/>
              <a:t>with</a:t>
            </a:r>
            <a:r>
              <a:rPr lang="nb-NO" sz="1200"/>
              <a:t> </a:t>
            </a:r>
            <a:r>
              <a:rPr lang="nb-NO" sz="1200" err="1"/>
              <a:t>what</a:t>
            </a:r>
            <a:r>
              <a:rPr lang="nb-NO" sz="1200"/>
              <a:t> </a:t>
            </a:r>
            <a:r>
              <a:rPr lang="nb-NO" sz="1200" err="1"/>
              <a:t>the</a:t>
            </a:r>
            <a:r>
              <a:rPr lang="nb-NO" sz="1200"/>
              <a:t> </a:t>
            </a:r>
            <a:r>
              <a:rPr lang="nb-NO" sz="1200" err="1"/>
              <a:t>main</a:t>
            </a:r>
            <a:r>
              <a:rPr lang="nb-NO" sz="1200"/>
              <a:t> goals and </a:t>
            </a:r>
            <a:r>
              <a:rPr lang="nb-NO" sz="1200" err="1"/>
              <a:t>objectives</a:t>
            </a:r>
            <a:r>
              <a:rPr lang="nb-NO" sz="1200"/>
              <a:t>.</a:t>
            </a:r>
          </a:p>
          <a:p>
            <a:r>
              <a:rPr lang="nb-NO" sz="1200" err="1"/>
              <a:t>Identify</a:t>
            </a:r>
            <a:r>
              <a:rPr lang="nb-NO" sz="1200"/>
              <a:t> </a:t>
            </a:r>
            <a:r>
              <a:rPr lang="nb-NO" sz="1200" err="1"/>
              <a:t>what</a:t>
            </a:r>
            <a:r>
              <a:rPr lang="nb-NO" sz="1200" b="1"/>
              <a:t> </a:t>
            </a:r>
            <a:r>
              <a:rPr lang="nb-NO" sz="1200" b="1" err="1"/>
              <a:t>the</a:t>
            </a:r>
            <a:r>
              <a:rPr lang="nb-NO" sz="1200" b="1"/>
              <a:t> </a:t>
            </a:r>
            <a:r>
              <a:rPr lang="nb-NO" sz="1200" b="1" err="1"/>
              <a:t>challenges</a:t>
            </a:r>
            <a:r>
              <a:rPr lang="nb-NO" sz="1200" b="1"/>
              <a:t> </a:t>
            </a:r>
            <a:r>
              <a:rPr lang="nb-NO" sz="1200" err="1"/>
              <a:t>of</a:t>
            </a:r>
            <a:r>
              <a:rPr lang="nb-NO" sz="1200"/>
              <a:t> </a:t>
            </a:r>
            <a:r>
              <a:rPr lang="nb-NO" sz="1200" err="1"/>
              <a:t>natural</a:t>
            </a:r>
            <a:r>
              <a:rPr lang="nb-NO" sz="1200"/>
              <a:t> </a:t>
            </a:r>
            <a:r>
              <a:rPr lang="nb-NO" sz="1200" err="1"/>
              <a:t>resource</a:t>
            </a:r>
            <a:r>
              <a:rPr lang="nb-NO" sz="1200"/>
              <a:t> </a:t>
            </a:r>
            <a:r>
              <a:rPr lang="nb-NO" sz="1200" err="1"/>
              <a:t>governance</a:t>
            </a:r>
            <a:r>
              <a:rPr lang="nb-NO" sz="1200"/>
              <a:t> </a:t>
            </a:r>
            <a:r>
              <a:rPr lang="nb-NO" sz="1200" err="1"/>
              <a:t>are</a:t>
            </a:r>
            <a:r>
              <a:rPr lang="nb-NO" sz="1200"/>
              <a:t>, from </a:t>
            </a:r>
            <a:r>
              <a:rPr lang="nb-NO" sz="1200" err="1"/>
              <a:t>the</a:t>
            </a:r>
            <a:r>
              <a:rPr lang="nb-NO" sz="1200"/>
              <a:t> </a:t>
            </a:r>
            <a:r>
              <a:rPr lang="nb-NO" sz="1200" err="1"/>
              <a:t>perspective</a:t>
            </a:r>
            <a:r>
              <a:rPr lang="nb-NO" sz="1200"/>
              <a:t> </a:t>
            </a:r>
            <a:r>
              <a:rPr lang="nb-NO" sz="1200" err="1"/>
              <a:t>of</a:t>
            </a:r>
            <a:r>
              <a:rPr lang="nb-NO" sz="1200"/>
              <a:t> </a:t>
            </a:r>
            <a:r>
              <a:rPr lang="nb-NO" sz="1200" err="1"/>
              <a:t>government</a:t>
            </a:r>
            <a:r>
              <a:rPr lang="nb-NO" sz="1200"/>
              <a:t>, </a:t>
            </a:r>
            <a:r>
              <a:rPr lang="nb-NO" sz="1200" err="1"/>
              <a:t>civil</a:t>
            </a:r>
            <a:r>
              <a:rPr lang="nb-NO" sz="1200"/>
              <a:t> </a:t>
            </a:r>
            <a:r>
              <a:rPr lang="nb-NO" sz="1200" err="1"/>
              <a:t>society</a:t>
            </a:r>
            <a:r>
              <a:rPr lang="nb-NO" sz="1200"/>
              <a:t> and </a:t>
            </a:r>
            <a:r>
              <a:rPr lang="nb-NO" sz="1200" err="1"/>
              <a:t>industry</a:t>
            </a:r>
            <a:r>
              <a:rPr lang="nb-NO" sz="1200"/>
              <a:t>.</a:t>
            </a:r>
          </a:p>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70566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Work plans should answer: Why do we implement the EITI in our country? </a:t>
            </a:r>
          </a:p>
          <a:p>
            <a:pPr marL="171450" indent="-171450">
              <a:buFont typeface="Arial" panose="020B0604020202020204" pitchFamily="34" charset="0"/>
              <a:buChar char="•"/>
            </a:pPr>
            <a:r>
              <a:rPr lang="en-GB"/>
              <a:t>Then, they should answer how to reach those goals</a:t>
            </a:r>
          </a:p>
          <a:p>
            <a:pPr marL="628650" lvl="1" indent="-171450">
              <a:buFont typeface="Arial" panose="020B0604020202020204" pitchFamily="34" charset="0"/>
              <a:buChar char="•"/>
            </a:pPr>
            <a:r>
              <a:rPr lang="en-GB"/>
              <a:t>What do we want to accomplish and how? </a:t>
            </a:r>
          </a:p>
          <a:p>
            <a:pPr marL="628650" lvl="1" indent="-171450">
              <a:buFont typeface="Arial" panose="020B0604020202020204" pitchFamily="34" charset="0"/>
              <a:buChar char="•"/>
            </a:pPr>
            <a:r>
              <a:rPr lang="en-GB"/>
              <a:t>What resources do we have?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Who is responsible/accountable?</a:t>
            </a:r>
          </a:p>
          <a:p>
            <a:pPr marL="628650" lvl="1" indent="-171450">
              <a:buFont typeface="Arial" panose="020B0604020202020204" pitchFamily="34" charset="0"/>
              <a:buChar char="•"/>
            </a:pPr>
            <a:r>
              <a:rPr lang="en-GB"/>
              <a:t>What are we missing? Why? </a:t>
            </a:r>
          </a:p>
          <a:p>
            <a:pPr marL="171450" indent="-171450">
              <a:buFont typeface="Arial" panose="020B0604020202020204" pitchFamily="34" charset="0"/>
              <a:buChar char="•"/>
            </a:pPr>
            <a:r>
              <a:rPr lang="en-GB"/>
              <a:t>Work plans must also have room to </a:t>
            </a:r>
            <a:r>
              <a:rPr lang="en-GB" b="1"/>
              <a:t>monitor and evaluate </a:t>
            </a:r>
            <a:r>
              <a:rPr lang="en-GB"/>
              <a:t>progress along the way. Activities can be adjusted according to the </a:t>
            </a:r>
            <a:r>
              <a:rPr lang="en-GB" b="1" i="0"/>
              <a:t>priorities</a:t>
            </a:r>
            <a:r>
              <a:rPr lang="en-GB" i="1"/>
              <a:t> </a:t>
            </a:r>
            <a:r>
              <a:rPr lang="en-GB"/>
              <a:t>defined by the MSG. </a:t>
            </a:r>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265794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320457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280717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A</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956138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nb-NO"/>
          </a:p>
        </p:txBody>
      </p:sp>
    </p:spTree>
    <p:extLst>
      <p:ext uri="{BB962C8B-B14F-4D97-AF65-F5344CB8AC3E}">
        <p14:creationId xmlns:p14="http://schemas.microsoft.com/office/powerpoint/2010/main" val="422575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0" i="0" u="none" strike="noStrike">
                <a:solidFill>
                  <a:srgbClr val="132856"/>
                </a:solidFill>
                <a:effectLst/>
                <a:latin typeface="Franklin Gothic Book" panose="020B0503020102020204" pitchFamily="34" charset="0"/>
              </a:rPr>
              <a:t>Requirement 1.5 states that activities should be </a:t>
            </a:r>
            <a:r>
              <a:rPr lang="en-US" sz="1400" b="1" i="0" u="none" strike="noStrike">
                <a:solidFill>
                  <a:srgbClr val="132856"/>
                </a:solidFill>
                <a:effectLst/>
                <a:latin typeface="Franklin Gothic Book" panose="020B0503020102020204" pitchFamily="34" charset="0"/>
              </a:rPr>
              <a:t>measurable </a:t>
            </a:r>
            <a:r>
              <a:rPr lang="en-US" sz="1400" b="0" i="0" u="none" strike="noStrike">
                <a:solidFill>
                  <a:srgbClr val="132856"/>
                </a:solidFill>
                <a:effectLst/>
                <a:latin typeface="Franklin Gothic Book" panose="020B0503020102020204" pitchFamily="34" charset="0"/>
              </a:rPr>
              <a:t>and</a:t>
            </a:r>
            <a:r>
              <a:rPr lang="en-US" sz="1400" b="1" i="0" u="none" strike="noStrike">
                <a:solidFill>
                  <a:srgbClr val="132856"/>
                </a:solidFill>
                <a:effectLst/>
                <a:latin typeface="Franklin Gothic Book" panose="020B0503020102020204" pitchFamily="34" charset="0"/>
              </a:rPr>
              <a:t> time-bound </a:t>
            </a:r>
            <a:r>
              <a:rPr lang="en-US" sz="1400" b="0" i="0" u="none" strike="noStrike">
                <a:solidFill>
                  <a:srgbClr val="132856"/>
                </a:solidFill>
                <a:effectLst/>
                <a:latin typeface="Franklin Gothic Book" panose="020B0503020102020204" pitchFamily="34" charset="0"/>
              </a:rPr>
              <a:t>to achieve the agreed objectives and recommendations from Validation and reporting. </a:t>
            </a:r>
          </a:p>
          <a:p>
            <a:pPr algn="l" rtl="0" fontAlgn="base"/>
            <a:endParaRPr lang="en-US" sz="1400" b="1" i="0" u="none" strike="noStrike">
              <a:solidFill>
                <a:srgbClr val="132856"/>
              </a:solidFill>
              <a:effectLst/>
              <a:latin typeface="Franklin Gothic Book" panose="020B0503020102020204" pitchFamily="34" charset="0"/>
            </a:endParaRPr>
          </a:p>
          <a:p>
            <a:pPr algn="l" rtl="0" fontAlgn="base"/>
            <a:endParaRPr lang="en-US" sz="1400" b="1" i="0" u="none" strike="noStrike">
              <a:solidFill>
                <a:srgbClr val="132856"/>
              </a:solidFill>
              <a:effectLst/>
              <a:latin typeface="Franklin Gothic Book" panose="020B0503020102020204" pitchFamily="34" charset="0"/>
            </a:endParaRPr>
          </a:p>
          <a:p>
            <a:pPr algn="l" rtl="0" fontAlgn="base"/>
            <a:r>
              <a:rPr lang="en-US" sz="1400" b="1" i="0" u="none" strike="noStrike">
                <a:solidFill>
                  <a:srgbClr val="132856"/>
                </a:solidFill>
                <a:effectLst/>
                <a:latin typeface="Franklin Gothic Book" panose="020B0503020102020204" pitchFamily="34" charset="0"/>
              </a:rPr>
              <a:t>Specific</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In order for a goal to be effective, it needs to be specific. A specific goal answers questions like what needs to be accomplished, who’s responsible for it, and what steps need to be taken to achieve it.</a:t>
            </a:r>
          </a:p>
          <a:p>
            <a:pPr algn="l" rtl="0" fontAlgn="base"/>
            <a:r>
              <a:rPr lang="en-US" sz="1400" b="1" i="0" u="none" strike="noStrike">
                <a:solidFill>
                  <a:srgbClr val="132856"/>
                </a:solidFill>
                <a:effectLst/>
                <a:latin typeface="Franklin Gothic Book" panose="020B0503020102020204" pitchFamily="34" charset="0"/>
              </a:rPr>
              <a:t>Measurable: </a:t>
            </a:r>
            <a:r>
              <a:rPr lang="en-US" sz="1400" b="0" i="0" u="none" strike="noStrike">
                <a:solidFill>
                  <a:srgbClr val="132856"/>
                </a:solidFill>
                <a:effectLst/>
                <a:latin typeface="Franklin Gothic Book" panose="020B0503020102020204" pitchFamily="34" charset="0"/>
              </a:rPr>
              <a:t>Quantifying your goals makes it easier to track progress and know when you’ve reached the finish line</a:t>
            </a:r>
            <a:endParaRPr lang="en-US" sz="1400" b="1" i="0" u="none" strike="noStrike">
              <a:solidFill>
                <a:srgbClr val="132856"/>
              </a:solidFill>
              <a:effectLst/>
              <a:latin typeface="Franklin Gothic Book" panose="020B0503020102020204" pitchFamily="34" charset="0"/>
            </a:endParaRPr>
          </a:p>
          <a:p>
            <a:pPr algn="l" rtl="0" fontAlgn="base"/>
            <a:r>
              <a:rPr lang="en-US" sz="1400" b="1" i="0" u="none" strike="noStrike">
                <a:solidFill>
                  <a:srgbClr val="132856"/>
                </a:solidFill>
                <a:effectLst/>
                <a:latin typeface="Franklin Gothic Book" panose="020B0503020102020204" pitchFamily="34" charset="0"/>
              </a:rPr>
              <a:t>Achievable</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B</a:t>
            </a:r>
            <a:r>
              <a:rPr lang="en-US" sz="2000">
                <a:solidFill>
                  <a:srgbClr val="132856"/>
                </a:solidFill>
                <a:latin typeface="Franklin Gothic Book" panose="020B0503020102020204" pitchFamily="34" charset="0"/>
              </a:rPr>
              <a:t>e ambitious, but be realistic! What can you do with your budget and with your timeline? </a:t>
            </a:r>
            <a:r>
              <a:rPr lang="en-US" sz="1400" b="1" i="0" u="none" strike="noStrike">
                <a:solidFill>
                  <a:srgbClr val="132856"/>
                </a:solidFill>
                <a:effectLst/>
                <a:latin typeface="Franklin Gothic Book" panose="020B0503020102020204" pitchFamily="34" charset="0"/>
              </a:rPr>
              <a:t> </a:t>
            </a:r>
          </a:p>
          <a:p>
            <a:pPr algn="l" rtl="0" fontAlgn="base"/>
            <a:r>
              <a:rPr lang="en-US" sz="1400" b="1" i="0" u="none" strike="noStrike">
                <a:solidFill>
                  <a:srgbClr val="132856"/>
                </a:solidFill>
                <a:effectLst/>
                <a:latin typeface="Franklin Gothic Book" panose="020B0503020102020204" pitchFamily="34" charset="0"/>
              </a:rPr>
              <a:t>Relevant</a:t>
            </a:r>
            <a:r>
              <a:rPr lang="en-US" sz="2000" b="1">
                <a:solidFill>
                  <a:srgbClr val="132856"/>
                </a:solidFill>
                <a:latin typeface="Franklin Gothic Book" panose="020B0503020102020204" pitchFamily="34" charset="0"/>
              </a:rPr>
              <a:t>: </a:t>
            </a:r>
            <a:r>
              <a:rPr lang="en-US" sz="2000" b="0">
                <a:solidFill>
                  <a:srgbClr val="132856"/>
                </a:solidFill>
                <a:latin typeface="Franklin Gothic Book" panose="020B0503020102020204" pitchFamily="34" charset="0"/>
              </a:rPr>
              <a:t>Do</a:t>
            </a:r>
            <a:r>
              <a:rPr lang="en-US" sz="2000">
                <a:solidFill>
                  <a:srgbClr val="132856"/>
                </a:solidFill>
                <a:latin typeface="Franklin Gothic Book" panose="020B0503020102020204" pitchFamily="34" charset="0"/>
              </a:rPr>
              <a:t>es your activity link to the challenges/priorities you have identified? </a:t>
            </a:r>
            <a:r>
              <a:rPr lang="en-US" sz="1400" b="1" i="0" u="none" strike="noStrike">
                <a:solidFill>
                  <a:srgbClr val="132856"/>
                </a:solidFill>
                <a:effectLst/>
                <a:latin typeface="Franklin Gothic Book" panose="020B0503020102020204" pitchFamily="34" charset="0"/>
              </a:rPr>
              <a:t> </a:t>
            </a:r>
          </a:p>
          <a:p>
            <a:pPr algn="l" rtl="0" fontAlgn="base"/>
            <a:r>
              <a:rPr lang="en-US" sz="1400" b="1" i="0" u="none" strike="noStrike">
                <a:solidFill>
                  <a:srgbClr val="132856"/>
                </a:solidFill>
                <a:effectLst/>
                <a:latin typeface="Franklin Gothic Book" panose="020B0503020102020204" pitchFamily="34" charset="0"/>
              </a:rPr>
              <a:t>Time-bound</a:t>
            </a:r>
            <a:r>
              <a:rPr lang="en-US" sz="1400" i="0" u="none" strike="noStrike">
                <a:solidFill>
                  <a:srgbClr val="132856"/>
                </a:solidFill>
                <a:effectLst/>
                <a:latin typeface="Franklin Gothic Book" panose="020B0503020102020204" pitchFamily="34" charset="0"/>
              </a:rPr>
              <a:t>: Each activity should have a timeframe for implementation. The timeframe should consider the deadlines established by the EITI Board for producing EITI Reports, annual activity reports and Validation. In developing the timetable, the MSGs should also consider administrative requirements such as procurement processes and funding. </a:t>
            </a: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26</a:t>
            </a:fld>
            <a:endParaRPr lang="nb-NO"/>
          </a:p>
        </p:txBody>
      </p:sp>
    </p:spTree>
    <p:extLst>
      <p:ext uri="{BB962C8B-B14F-4D97-AF65-F5344CB8AC3E}">
        <p14:creationId xmlns:p14="http://schemas.microsoft.com/office/powerpoint/2010/main" val="597871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Make a choice of what’s important for a given year, and why. You don’t need to cover all recommendations and corrective actions, but explain which ones were chosen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indent="0">
              <a:buNone/>
            </a:pPr>
            <a:r>
              <a:rPr lang="en-GB">
                <a:sym typeface="Wingdings" panose="05000000000000000000" pitchFamily="2" charset="2"/>
              </a:rPr>
              <a:t> Have a </a:t>
            </a:r>
            <a:r>
              <a:rPr lang="en-GB" u="sng">
                <a:sym typeface="Wingdings" panose="05000000000000000000" pitchFamily="2" charset="2"/>
              </a:rPr>
              <a:t>full overview of all recommendations and corrective actions</a:t>
            </a:r>
            <a:r>
              <a:rPr lang="en-GB">
                <a:sym typeface="Wingdings" panose="05000000000000000000" pitchFamily="2" charset="2"/>
              </a:rPr>
              <a:t> from reporting and Validation</a:t>
            </a:r>
          </a:p>
          <a:p>
            <a:pPr marL="0" indent="0">
              <a:buNone/>
            </a:pPr>
            <a:endParaRPr lang="en-GB">
              <a:sym typeface="Wingdings" panose="05000000000000000000" pitchFamily="2" charset="2"/>
            </a:endParaRPr>
          </a:p>
          <a:p>
            <a:pPr>
              <a:buFont typeface="Wingdings" panose="05000000000000000000" pitchFamily="2" charset="2"/>
              <a:buChar char="à"/>
            </a:pPr>
            <a:r>
              <a:rPr lang="en-GB" b="1">
                <a:sym typeface="Wingdings" panose="05000000000000000000" pitchFamily="2" charset="2"/>
              </a:rPr>
              <a:t>Demonstrate prioritisation of which recommendations and requirements on in the upcoming year and which ones are down prioritised. Explain why.</a:t>
            </a:r>
            <a:br>
              <a:rPr lang="en-GB" b="1">
                <a:sym typeface="Wingdings" panose="05000000000000000000" pitchFamily="2" charset="2"/>
              </a:rPr>
            </a:br>
            <a:endParaRPr lang="en-GB">
              <a:sym typeface="Wingdings" panose="05000000000000000000" pitchFamily="2" charset="2"/>
            </a:endParaRPr>
          </a:p>
          <a:p>
            <a:pPr>
              <a:buFont typeface="Wingdings" panose="05000000000000000000" pitchFamily="2" charset="2"/>
              <a:buChar char="à"/>
            </a:pPr>
            <a:r>
              <a:rPr lang="en-GB">
                <a:sym typeface="Wingdings" panose="05000000000000000000" pitchFamily="2" charset="2"/>
              </a:rPr>
              <a:t>Ensure there is regular (not ad-hoc) follow up on the status of all (prioritised and non-prioritised) recommendations and corrective actions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27</a:t>
            </a:fld>
            <a:endParaRPr lang="nb-NO"/>
          </a:p>
        </p:txBody>
      </p:sp>
    </p:spTree>
    <p:extLst>
      <p:ext uri="{BB962C8B-B14F-4D97-AF65-F5344CB8AC3E}">
        <p14:creationId xmlns:p14="http://schemas.microsoft.com/office/powerpoint/2010/main" val="596361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a:t>When work planning, consider the annual disclosure cycle, taking Validation into account. </a:t>
            </a:r>
          </a:p>
        </p:txBody>
      </p:sp>
      <p:sp>
        <p:nvSpPr>
          <p:cNvPr id="4" name="Slide Number Placeholder 3"/>
          <p:cNvSpPr>
            <a:spLocks noGrp="1"/>
          </p:cNvSpPr>
          <p:nvPr>
            <p:ph type="sldNum" sz="quarter" idx="5"/>
          </p:nvPr>
        </p:nvSpPr>
        <p:spPr/>
        <p:txBody>
          <a:bodyPr/>
          <a:lstStyle/>
          <a:p>
            <a:fld id="{AF0F0302-BE9E-8A47-8FBA-EF4A5D6A0C17}" type="slidenum">
              <a:rPr lang="nb-NO" smtClean="0"/>
              <a:t>28</a:t>
            </a:fld>
            <a:endParaRPr lang="nb-NO"/>
          </a:p>
        </p:txBody>
      </p:sp>
    </p:spTree>
    <p:extLst>
      <p:ext uri="{BB962C8B-B14F-4D97-AF65-F5344CB8AC3E}">
        <p14:creationId xmlns:p14="http://schemas.microsoft.com/office/powerpoint/2010/main" val="27813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29</a:t>
            </a:fld>
            <a:endParaRPr lang="nb-NO"/>
          </a:p>
        </p:txBody>
      </p:sp>
    </p:spTree>
    <p:extLst>
      <p:ext uri="{BB962C8B-B14F-4D97-AF65-F5344CB8AC3E}">
        <p14:creationId xmlns:p14="http://schemas.microsoft.com/office/powerpoint/2010/main" val="3460485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30</a:t>
            </a:fld>
            <a:endParaRPr lang="nb-NO"/>
          </a:p>
        </p:txBody>
      </p:sp>
    </p:spTree>
    <p:extLst>
      <p:ext uri="{BB962C8B-B14F-4D97-AF65-F5344CB8AC3E}">
        <p14:creationId xmlns:p14="http://schemas.microsoft.com/office/powerpoint/2010/main" val="3152045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31</a:t>
            </a:fld>
            <a:endParaRPr lang="nb-NO"/>
          </a:p>
        </p:txBody>
      </p:sp>
    </p:spTree>
    <p:extLst>
      <p:ext uri="{BB962C8B-B14F-4D97-AF65-F5344CB8AC3E}">
        <p14:creationId xmlns:p14="http://schemas.microsoft.com/office/powerpoint/2010/main" val="108404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3253483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32</a:t>
            </a:fld>
            <a:endParaRPr lang="nb-NO"/>
          </a:p>
        </p:txBody>
      </p:sp>
    </p:spTree>
    <p:extLst>
      <p:ext uri="{BB962C8B-B14F-4D97-AF65-F5344CB8AC3E}">
        <p14:creationId xmlns:p14="http://schemas.microsoft.com/office/powerpoint/2010/main" val="2448462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400" err="1"/>
              <a:t>Use</a:t>
            </a:r>
            <a:r>
              <a:rPr lang="nb-NO" sz="1400"/>
              <a:t> </a:t>
            </a:r>
            <a:r>
              <a:rPr lang="nb-NO" sz="1400" err="1"/>
              <a:t>the</a:t>
            </a:r>
            <a:r>
              <a:rPr lang="nb-NO" sz="1400"/>
              <a:t> </a:t>
            </a:r>
            <a:r>
              <a:rPr lang="nb-NO" sz="1400" err="1"/>
              <a:t>monitoring</a:t>
            </a:r>
            <a:r>
              <a:rPr lang="nb-NO" sz="1400"/>
              <a:t> </a:t>
            </a:r>
            <a:r>
              <a:rPr lang="nb-NO" sz="1400" err="1"/>
              <a:t>tool</a:t>
            </a:r>
            <a:r>
              <a:rPr lang="nb-NO" sz="1400"/>
              <a:t> in </a:t>
            </a:r>
            <a:r>
              <a:rPr lang="nb-NO" sz="1400" err="1"/>
              <a:t>the</a:t>
            </a:r>
            <a:r>
              <a:rPr lang="nb-NO" sz="1400"/>
              <a:t> </a:t>
            </a:r>
            <a:r>
              <a:rPr lang="nb-NO" sz="1400" err="1"/>
              <a:t>work</a:t>
            </a:r>
            <a:r>
              <a:rPr lang="nb-NO" sz="1400"/>
              <a:t> plan to </a:t>
            </a:r>
            <a:r>
              <a:rPr lang="nb-NO" sz="1400" err="1"/>
              <a:t>document</a:t>
            </a:r>
            <a:r>
              <a:rPr lang="nb-NO" sz="1400"/>
              <a:t> progress. This </a:t>
            </a:r>
            <a:r>
              <a:rPr lang="nb-NO" sz="1400" err="1"/>
              <a:t>can</a:t>
            </a:r>
            <a:r>
              <a:rPr lang="nb-NO" sz="1400"/>
              <a:t> be </a:t>
            </a:r>
            <a:r>
              <a:rPr lang="nb-NO" sz="1400" err="1"/>
              <a:t>presented</a:t>
            </a:r>
            <a:r>
              <a:rPr lang="nb-NO" sz="1400"/>
              <a:t> by </a:t>
            </a:r>
            <a:r>
              <a:rPr lang="nb-NO" sz="1400" err="1"/>
              <a:t>the</a:t>
            </a:r>
            <a:r>
              <a:rPr lang="nb-NO" sz="1400"/>
              <a:t> </a:t>
            </a:r>
            <a:r>
              <a:rPr lang="nb-NO" sz="1400" err="1"/>
              <a:t>secretariat</a:t>
            </a:r>
            <a:r>
              <a:rPr lang="nb-NO" sz="1400"/>
              <a:t>. </a:t>
            </a:r>
            <a:r>
              <a:rPr lang="nb-NO" sz="1400" err="1"/>
              <a:t>There</a:t>
            </a:r>
            <a:r>
              <a:rPr lang="nb-NO" sz="1400"/>
              <a:t> </a:t>
            </a:r>
            <a:r>
              <a:rPr lang="nb-NO" sz="1400" err="1"/>
              <a:t>are</a:t>
            </a:r>
            <a:r>
              <a:rPr lang="nb-NO" sz="1400"/>
              <a:t> </a:t>
            </a:r>
            <a:r>
              <a:rPr lang="nb-NO" sz="1400" err="1"/>
              <a:t>some</a:t>
            </a:r>
            <a:r>
              <a:rPr lang="nb-NO" sz="1400"/>
              <a:t> </a:t>
            </a:r>
            <a:r>
              <a:rPr lang="nb-NO" sz="1400" err="1"/>
              <a:t>items</a:t>
            </a:r>
            <a:r>
              <a:rPr lang="nb-NO" sz="1400"/>
              <a:t> </a:t>
            </a:r>
            <a:r>
              <a:rPr lang="nb-NO" sz="1400" err="1"/>
              <a:t>that</a:t>
            </a:r>
            <a:r>
              <a:rPr lang="nb-NO" sz="1400"/>
              <a:t> </a:t>
            </a:r>
            <a:r>
              <a:rPr lang="nb-NO" sz="1400" err="1"/>
              <a:t>are</a:t>
            </a:r>
            <a:r>
              <a:rPr lang="nb-NO" sz="1400"/>
              <a:t> in </a:t>
            </a:r>
            <a:r>
              <a:rPr lang="nb-NO" sz="1400" err="1"/>
              <a:t>the</a:t>
            </a:r>
            <a:r>
              <a:rPr lang="nb-NO" sz="1400"/>
              <a:t> </a:t>
            </a:r>
            <a:r>
              <a:rPr lang="nb-NO" sz="1400" err="1"/>
              <a:t>work</a:t>
            </a:r>
            <a:r>
              <a:rPr lang="nb-NO" sz="1400"/>
              <a:t> plan, and </a:t>
            </a:r>
            <a:r>
              <a:rPr lang="nb-NO" sz="1400" err="1"/>
              <a:t>other</a:t>
            </a:r>
            <a:r>
              <a:rPr lang="nb-NO" sz="1400"/>
              <a:t> </a:t>
            </a:r>
            <a:r>
              <a:rPr lang="nb-NO" sz="1400" err="1"/>
              <a:t>mecahnisms</a:t>
            </a:r>
            <a:r>
              <a:rPr lang="nb-NO" sz="1400"/>
              <a:t> </a:t>
            </a:r>
            <a:r>
              <a:rPr lang="nb-NO" sz="1400" err="1"/>
              <a:t>such</a:t>
            </a:r>
            <a:r>
              <a:rPr lang="nb-NO" sz="1400"/>
              <a:t> as bilateral </a:t>
            </a:r>
            <a:r>
              <a:rPr lang="nb-NO" sz="1400" err="1"/>
              <a:t>follow-ups</a:t>
            </a:r>
            <a:r>
              <a:rPr lang="nb-NO" sz="1400"/>
              <a:t> </a:t>
            </a:r>
            <a:r>
              <a:rPr lang="nb-NO" sz="1400" err="1"/>
              <a:t>which</a:t>
            </a:r>
            <a:r>
              <a:rPr lang="nb-NO" sz="1400"/>
              <a:t> </a:t>
            </a:r>
            <a:r>
              <a:rPr lang="nb-NO" sz="1400" err="1"/>
              <a:t>can</a:t>
            </a:r>
            <a:r>
              <a:rPr lang="nb-NO" sz="1400"/>
              <a:t> be </a:t>
            </a: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33</a:t>
            </a:fld>
            <a:endParaRPr lang="nb-NO"/>
          </a:p>
        </p:txBody>
      </p:sp>
    </p:spTree>
    <p:extLst>
      <p:ext uri="{BB962C8B-B14F-4D97-AF65-F5344CB8AC3E}">
        <p14:creationId xmlns:p14="http://schemas.microsoft.com/office/powerpoint/2010/main" val="2901459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34</a:t>
            </a:fld>
            <a:endParaRPr lang="nb-NO"/>
          </a:p>
        </p:txBody>
      </p:sp>
    </p:spTree>
    <p:extLst>
      <p:ext uri="{BB962C8B-B14F-4D97-AF65-F5344CB8AC3E}">
        <p14:creationId xmlns:p14="http://schemas.microsoft.com/office/powerpoint/2010/main" val="3551071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35</a:t>
            </a:fld>
            <a:endParaRPr lang="nb-NO"/>
          </a:p>
        </p:txBody>
      </p:sp>
    </p:spTree>
    <p:extLst>
      <p:ext uri="{BB962C8B-B14F-4D97-AF65-F5344CB8AC3E}">
        <p14:creationId xmlns:p14="http://schemas.microsoft.com/office/powerpoint/2010/main" val="6353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a:t>Countries must include </a:t>
            </a:r>
            <a:r>
              <a:rPr lang="en-GB" sz="2000" b="0" i="0">
                <a:solidFill>
                  <a:srgbClr val="000000"/>
                </a:solidFill>
                <a:effectLst/>
                <a:latin typeface="Metropolis" pitchFamily="2" charset="77"/>
              </a:rPr>
              <a:t>a report on actual expenses compared to the work plan budget. </a:t>
            </a:r>
          </a:p>
          <a:p>
            <a:pPr marL="0" indent="0">
              <a:buNone/>
            </a:pPr>
            <a:endParaRPr lang="en-GB" sz="2000" b="0" i="0">
              <a:solidFill>
                <a:srgbClr val="000000"/>
              </a:solidFill>
              <a:effectLst/>
              <a:latin typeface="Metropolis" pitchFamily="2" charset="77"/>
            </a:endParaRPr>
          </a:p>
          <a:p>
            <a:pPr marL="0" indent="0">
              <a:buNone/>
            </a:pPr>
            <a:r>
              <a:rPr lang="en-GB" sz="1400"/>
              <a:t>Helps to answer question: what does EITI actually cost?</a:t>
            </a:r>
          </a:p>
        </p:txBody>
      </p:sp>
      <p:sp>
        <p:nvSpPr>
          <p:cNvPr id="4" name="Slide Number Placeholder 3"/>
          <p:cNvSpPr>
            <a:spLocks noGrp="1"/>
          </p:cNvSpPr>
          <p:nvPr>
            <p:ph type="sldNum" sz="quarter" idx="5"/>
          </p:nvPr>
        </p:nvSpPr>
        <p:spPr/>
        <p:txBody>
          <a:bodyPr/>
          <a:lstStyle/>
          <a:p>
            <a:fld id="{AF0F0302-BE9E-8A47-8FBA-EF4A5D6A0C17}" type="slidenum">
              <a:rPr lang="nb-NO" smtClean="0"/>
              <a:t>36</a:t>
            </a:fld>
            <a:endParaRPr lang="nb-NO"/>
          </a:p>
        </p:txBody>
      </p:sp>
    </p:spTree>
    <p:extLst>
      <p:ext uri="{BB962C8B-B14F-4D97-AF65-F5344CB8AC3E}">
        <p14:creationId xmlns:p14="http://schemas.microsoft.com/office/powerpoint/2010/main" val="240863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37</a:t>
            </a:fld>
            <a:endParaRPr lang="nb-NO"/>
          </a:p>
        </p:txBody>
      </p:sp>
    </p:spTree>
    <p:extLst>
      <p:ext uri="{BB962C8B-B14F-4D97-AF65-F5344CB8AC3E}">
        <p14:creationId xmlns:p14="http://schemas.microsoft.com/office/powerpoint/2010/main" val="2043674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38</a:t>
            </a:fld>
            <a:endParaRPr lang="nb-NO"/>
          </a:p>
        </p:txBody>
      </p:sp>
    </p:spTree>
    <p:extLst>
      <p:ext uri="{BB962C8B-B14F-4D97-AF65-F5344CB8AC3E}">
        <p14:creationId xmlns:p14="http://schemas.microsoft.com/office/powerpoint/2010/main" val="30475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This </a:t>
            </a:r>
            <a:r>
              <a:rPr lang="nb-NO" err="1"/>
              <a:t>can</a:t>
            </a:r>
            <a:r>
              <a:rPr lang="nb-NO"/>
              <a:t> be an </a:t>
            </a:r>
            <a:r>
              <a:rPr lang="nb-NO" err="1"/>
              <a:t>annex</a:t>
            </a:r>
            <a:r>
              <a:rPr lang="nb-NO"/>
              <a:t> from </a:t>
            </a:r>
            <a:r>
              <a:rPr lang="nb-NO" err="1"/>
              <a:t>the</a:t>
            </a:r>
            <a:r>
              <a:rPr lang="nb-NO"/>
              <a:t> </a:t>
            </a:r>
            <a:r>
              <a:rPr lang="nb-NO" err="1"/>
              <a:t>work</a:t>
            </a:r>
            <a:r>
              <a:rPr lang="nb-NO"/>
              <a:t> plan </a:t>
            </a: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39</a:t>
            </a:fld>
            <a:endParaRPr lang="nb-NO"/>
          </a:p>
        </p:txBody>
      </p:sp>
    </p:spTree>
    <p:extLst>
      <p:ext uri="{BB962C8B-B14F-4D97-AF65-F5344CB8AC3E}">
        <p14:creationId xmlns:p14="http://schemas.microsoft.com/office/powerpoint/2010/main" val="348991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a:p>
        </p:txBody>
      </p:sp>
      <p:sp>
        <p:nvSpPr>
          <p:cNvPr id="4" name="Slide Number Placeholder 3"/>
          <p:cNvSpPr>
            <a:spLocks noGrp="1"/>
          </p:cNvSpPr>
          <p:nvPr>
            <p:ph type="sldNum" sz="quarter" idx="5"/>
          </p:nvPr>
        </p:nvSpPr>
        <p:spPr/>
        <p:txBody>
          <a:bodyPr/>
          <a:lstStyle/>
          <a:p>
            <a:fld id="{AF0F0302-BE9E-8A47-8FBA-EF4A5D6A0C17}" type="slidenum">
              <a:rPr lang="nb-NO" smtClean="0"/>
              <a:t>41</a:t>
            </a:fld>
            <a:endParaRPr lang="nb-NO"/>
          </a:p>
        </p:txBody>
      </p:sp>
    </p:spTree>
    <p:extLst>
      <p:ext uri="{BB962C8B-B14F-4D97-AF65-F5344CB8AC3E}">
        <p14:creationId xmlns:p14="http://schemas.microsoft.com/office/powerpoint/2010/main" val="1589048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0F0302-BE9E-8A47-8FBA-EF4A5D6A0C17}" type="slidenum">
              <a:rPr lang="nb-NO" smtClean="0"/>
              <a:t>42</a:t>
            </a:fld>
            <a:endParaRPr lang="nb-NO"/>
          </a:p>
        </p:txBody>
      </p:sp>
    </p:spTree>
    <p:extLst>
      <p:ext uri="{BB962C8B-B14F-4D97-AF65-F5344CB8AC3E}">
        <p14:creationId xmlns:p14="http://schemas.microsoft.com/office/powerpoint/2010/main" val="349723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Objective of Req 1.5:</a:t>
            </a:r>
            <a:r>
              <a:rPr lang="en-US" sz="1200"/>
              <a:t> To establish a consultative work planning and monitoring cycle that ensures the relevance and accountability of EITI implementation to national stakeholders, helping the EITI to achieve relevant outcomes and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err="1"/>
              <a:t>Reqs</a:t>
            </a:r>
            <a:r>
              <a:rPr lang="en-GB"/>
              <a:t> 1.5 and 7.4 were previously detached processes, meaning that work planning was often happening without closely reflecting on whether objectives in the previous cycle were achieved and what could be improved.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These requirements are now </a:t>
            </a:r>
            <a:r>
              <a:rPr lang="en-GB" b="0"/>
              <a:t>merged</a:t>
            </a:r>
            <a:r>
              <a:rPr lang="en-GB" b="1"/>
              <a:t> </a:t>
            </a:r>
            <a:r>
              <a:rPr lang="en-GB"/>
              <a:t>and simplified to highlight the fundamental synergy between planning and evaluating. </a:t>
            </a: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759758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43</a:t>
            </a:fld>
            <a:endParaRPr lang="nb-NO"/>
          </a:p>
        </p:txBody>
      </p:sp>
    </p:spTree>
    <p:extLst>
      <p:ext uri="{BB962C8B-B14F-4D97-AF65-F5344CB8AC3E}">
        <p14:creationId xmlns:p14="http://schemas.microsoft.com/office/powerpoint/2010/main" val="130323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err="1"/>
              <a:t>Work</a:t>
            </a:r>
            <a:r>
              <a:rPr lang="nb-NO"/>
              <a:t> plan to be </a:t>
            </a:r>
            <a:r>
              <a:rPr lang="nb-NO" err="1"/>
              <a:t>updated</a:t>
            </a:r>
            <a:r>
              <a:rPr lang="nb-NO"/>
              <a:t> </a:t>
            </a:r>
            <a:r>
              <a:rPr lang="nb-NO" err="1"/>
              <a:t>annually</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The </a:t>
            </a:r>
            <a:r>
              <a:rPr lang="nb-NO" err="1"/>
              <a:t>review</a:t>
            </a:r>
            <a:r>
              <a:rPr lang="nb-NO"/>
              <a:t> </a:t>
            </a:r>
            <a:r>
              <a:rPr lang="nb-NO" err="1"/>
              <a:t>cycle</a:t>
            </a:r>
            <a:r>
              <a:rPr lang="nb-NO"/>
              <a:t> </a:t>
            </a:r>
            <a:r>
              <a:rPr lang="nb-NO" err="1"/>
              <a:t>should</a:t>
            </a:r>
            <a:r>
              <a:rPr lang="nb-NO"/>
              <a:t> </a:t>
            </a:r>
            <a:r>
              <a:rPr lang="nb-NO" err="1"/>
              <a:t>include</a:t>
            </a:r>
            <a:r>
              <a:rPr lang="nb-NO"/>
              <a:t> a </a:t>
            </a:r>
            <a:r>
              <a:rPr lang="nb-NO" err="1"/>
              <a:t>documentation</a:t>
            </a:r>
            <a:r>
              <a:rPr lang="nb-NO"/>
              <a:t> </a:t>
            </a:r>
            <a:r>
              <a:rPr lang="nb-NO" err="1"/>
              <a:t>step</a:t>
            </a:r>
            <a:endParaRPr lang="nb-NO"/>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425280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32644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Franklin Gothic Book" panose="020B0503020102020204" pitchFamily="34" charset="0"/>
              <a:buNone/>
            </a:pPr>
            <a:r>
              <a:rPr lang="es-MX" sz="1600" b="1"/>
              <a:t>Req. 1.5 EITI 2023 Standard</a:t>
            </a:r>
          </a:p>
          <a:p>
            <a:pPr marL="457200" indent="-457200">
              <a:buFont typeface="+mj-lt"/>
              <a:buAutoNum type="alphaLcParenR"/>
            </a:pPr>
            <a:r>
              <a:rPr lang="en-GB" sz="1600"/>
              <a:t>[…] The work plan must include:</a:t>
            </a:r>
          </a:p>
          <a:p>
            <a:pPr marL="1044702" lvl="1" indent="-514350">
              <a:buFont typeface="+mj-lt"/>
              <a:buAutoNum type="romanLcPeriod"/>
            </a:pPr>
            <a:r>
              <a:rPr lang="en-GB" sz="1600" b="1" i="0"/>
              <a:t>EITI implementation objectives </a:t>
            </a:r>
            <a:r>
              <a:rPr lang="en-GB" sz="1600" i="0"/>
              <a:t>that reflect </a:t>
            </a:r>
            <a:r>
              <a:rPr lang="en-GB" sz="1600" b="1" i="0"/>
              <a:t>national priorities</a:t>
            </a:r>
            <a:r>
              <a:rPr lang="en-GB" sz="1600" i="0"/>
              <a:t>, including issues related to corruption; gender equity; energy transition; revenue collection; artisanal and small-scale mining (where applicable); and other key extractive sector governance issues, as well as consultations with key stakeholders. </a:t>
            </a:r>
          </a:p>
          <a:p>
            <a:pPr marL="1044702" lvl="1" indent="-514350">
              <a:buFont typeface="+mj-lt"/>
              <a:buAutoNum type="romanLcPeriod"/>
            </a:pPr>
            <a:r>
              <a:rPr lang="en-GB" sz="1600" b="1" i="0"/>
              <a:t>Measurable and time-bound activities </a:t>
            </a:r>
            <a:r>
              <a:rPr lang="en-GB" sz="1600" i="0"/>
              <a:t>to achieve the agreed objectives and recommendations from Validation and reporting. </a:t>
            </a:r>
          </a:p>
          <a:p>
            <a:pPr marL="1044702" lvl="1" indent="-514350">
              <a:buFont typeface="+mj-lt"/>
              <a:buAutoNum type="romanLcPeriod"/>
            </a:pPr>
            <a:r>
              <a:rPr lang="en-GB" sz="1600" b="1" i="0"/>
              <a:t>Justification of which EITI Requirements </a:t>
            </a:r>
            <a:r>
              <a:rPr lang="en-GB" sz="1600" i="0"/>
              <a:t>are prioritised, and a description of which activities in the work plan contribute to fulfilling each requirement. </a:t>
            </a:r>
          </a:p>
          <a:p>
            <a:pPr marL="1044702" lvl="1" indent="-514350">
              <a:buFont typeface="+mj-lt"/>
              <a:buAutoNum type="romanLcPeriod"/>
            </a:pPr>
            <a:r>
              <a:rPr lang="en-GB" sz="1600" i="0"/>
              <a:t>A </a:t>
            </a:r>
            <a:r>
              <a:rPr lang="en-GB" sz="1600" b="1" i="0"/>
              <a:t>fully costed budget </a:t>
            </a:r>
            <a:r>
              <a:rPr lang="en-GB" sz="1600" i="0"/>
              <a:t>that identifies sources of funding</a:t>
            </a:r>
          </a:p>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93977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8967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lphaLcParenR" startAt="2"/>
            </a:pPr>
            <a:r>
              <a:rPr lang="en-GB" sz="1600"/>
              <a:t>[…] The progress review must include: </a:t>
            </a:r>
          </a:p>
          <a:p>
            <a:pPr marL="1044702" lvl="1" indent="-514350">
              <a:buFont typeface="+mj-lt"/>
              <a:buAutoNum type="romanLcPeriod"/>
            </a:pPr>
            <a:r>
              <a:rPr lang="en-GB" sz="1600" i="0"/>
              <a:t>Progress and challenges in achieving work plan objectives; changes in those objectives; and how implementation will be adapted to better achieve those objectives. </a:t>
            </a:r>
          </a:p>
          <a:p>
            <a:pPr marL="1044702" lvl="1" indent="-514350">
              <a:buFont typeface="+mj-lt"/>
              <a:buAutoNum type="romanLcPeriod"/>
            </a:pPr>
            <a:r>
              <a:rPr lang="en-GB" sz="1600" i="0"/>
              <a:t>An overview of activities and outcomes achieved through EITI implementation. </a:t>
            </a:r>
          </a:p>
          <a:p>
            <a:pPr marL="1044702" lvl="1" indent="-514350">
              <a:buFont typeface="+mj-lt"/>
              <a:buAutoNum type="romanLcPeriod"/>
            </a:pPr>
            <a:r>
              <a:rPr lang="en-GB" sz="1600" i="0"/>
              <a:t>A description of the mechanisms for stakeholders to provide feedback on EITI implementation, as well as documentation of stakeholder views.</a:t>
            </a:r>
          </a:p>
          <a:p>
            <a:pPr marL="1044702" lvl="1" indent="-514350">
              <a:buFont typeface="+mj-lt"/>
              <a:buAutoNum type="romanLcPeriod"/>
            </a:pPr>
            <a:r>
              <a:rPr lang="en-GB" sz="1600" i="0"/>
              <a:t>Documentation on how the multi-stakeholder group has taken gender considerations and inclusiveness into account. </a:t>
            </a:r>
          </a:p>
          <a:p>
            <a:pPr marL="1044702" lvl="1" indent="-514350">
              <a:buFont typeface="+mj-lt"/>
              <a:buAutoNum type="romanLcPeriod"/>
            </a:pPr>
            <a:r>
              <a:rPr lang="en-GB" sz="1600" i="0"/>
              <a:t>A report on actual expenses compared to the work plan budget.</a:t>
            </a:r>
          </a:p>
          <a:p>
            <a:endParaRPr lang="en-NO"/>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335088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99422B-E2B9-27E3-417C-84BBFAB8C4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Autofit/>
          </a:bodyPr>
          <a:lstStyle>
            <a:lvl1pPr marL="0" indent="0" algn="l">
              <a:lnSpc>
                <a:spcPct val="112000"/>
              </a:lnSpc>
              <a:spcBef>
                <a:spcPts val="0"/>
              </a:spcBef>
              <a:spcAft>
                <a:spcPts val="0"/>
              </a:spcAft>
              <a:buNone/>
              <a:defRPr sz="3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en-GB" sz="2000" b="0" i="0" kern="1200" noProof="0">
                <a:solidFill>
                  <a:srgbClr val="FFFFFF"/>
                </a:solidFill>
                <a:effectLst/>
                <a:latin typeface="+mj-lt"/>
                <a:ea typeface="+mn-ea"/>
                <a:cs typeface="+mn-cs"/>
              </a:rPr>
              <a:t>The global standard for the good governance of oil, gas and mineral resources.</a:t>
            </a:r>
            <a:endParaRPr lang="en-GB" sz="2000" b="0" i="0" noProof="0">
              <a:solidFill>
                <a:srgbClr val="FFFFFF"/>
              </a:solidFill>
              <a:latin typeface="+mj-lt"/>
            </a:endParaRPr>
          </a:p>
        </p:txBody>
      </p:sp>
      <p:sp>
        <p:nvSpPr>
          <p:cNvPr id="26" name="Rectangle 25">
            <a:extLst>
              <a:ext uri="{FF2B5EF4-FFF2-40B4-BE49-F238E27FC236}">
                <a16:creationId xmlns:a16="http://schemas.microsoft.com/office/drawing/2014/main" id="{F2034F08-2E77-80DA-F88B-7E29D02A908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a:extLst>
              <a:ext uri="{FF2B5EF4-FFF2-40B4-BE49-F238E27FC236}">
                <a16:creationId xmlns:a16="http://schemas.microsoft.com/office/drawing/2014/main" id="{C4D3322B-25E7-12B3-4115-D3911DCB2E14}"/>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a:extLst>
              <a:ext uri="{FF2B5EF4-FFF2-40B4-BE49-F238E27FC236}">
                <a16:creationId xmlns:a16="http://schemas.microsoft.com/office/drawing/2014/main" id="{C3A1D9AF-53FD-A902-F732-559BB70A7A56}"/>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E7F62103-F0E3-F7FE-4CE7-B3AAF1709C6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tart 4">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64098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tart 5">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274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tart 6">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901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tart 7">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427474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se study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55045F-EFB2-836C-297B-03B00235D5C5}"/>
              </a:ext>
            </a:extLst>
          </p:cNvPr>
          <p:cNvSpPr/>
          <p:nvPr userDrawn="1"/>
        </p:nvSpPr>
        <p:spPr>
          <a:xfrm>
            <a:off x="514350" y="2604654"/>
            <a:ext cx="11780521"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8537"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55677"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55677"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29897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525780" y="2604654"/>
            <a:ext cx="11769091"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0461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525780" y="2604654"/>
            <a:ext cx="11769091"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70893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se study 3">
    <p:bg>
      <p:bgPr>
        <a:solidFill>
          <a:srgbClr val="FFFFFF">
            <a:alpha val="9804"/>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EFD6A-810A-D460-768B-4FED3655FC13}"/>
              </a:ext>
            </a:extLst>
          </p:cNvPr>
          <p:cNvSpPr/>
          <p:nvPr userDrawn="1"/>
        </p:nvSpPr>
        <p:spPr>
          <a:xfrm>
            <a:off x="537211" y="2604654"/>
            <a:ext cx="11647170"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Text Placeholder 9">
            <a:extLst>
              <a:ext uri="{FF2B5EF4-FFF2-40B4-BE49-F238E27FC236}">
                <a16:creationId xmlns:a16="http://schemas.microsoft.com/office/drawing/2014/main" id="{89ADFD3D-709D-3C6D-B6D2-BF3B4953B9F2}"/>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8D257F25-3877-5299-45E1-AD22AAB375AB}"/>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8B5C1DA5-7D99-5DB2-1C90-19F487373994}"/>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421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se study 4">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502920" y="2604654"/>
            <a:ext cx="11780521" cy="3669146"/>
          </a:xfrm>
          <a:prstGeom prst="rect">
            <a:avLst/>
          </a:prstGeom>
          <a:solidFill>
            <a:srgbClr val="89AA2E">
              <a:alpha val="1467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0F11A082-619D-EB64-900D-4110F9049C5F}"/>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F3E6DC4F-E4A7-D315-F65A-C09013E6F4DE}"/>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FB0D5938-2FE3-ABA0-EB64-10EFF8B3745E}"/>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4819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5">
    <p:bg>
      <p:bgPr>
        <a:solidFill>
          <a:srgbClr val="FFFFFF">
            <a:alpha val="9804"/>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31B4A3-51DD-5CA0-57CF-8832F9B29735}"/>
              </a:ext>
            </a:extLst>
          </p:cNvPr>
          <p:cNvSpPr/>
          <p:nvPr userDrawn="1"/>
        </p:nvSpPr>
        <p:spPr>
          <a:xfrm>
            <a:off x="514350" y="2604654"/>
            <a:ext cx="11780521" cy="3669146"/>
          </a:xfrm>
          <a:prstGeom prst="rect">
            <a:avLst/>
          </a:prstGeom>
          <a:solidFill>
            <a:schemeClr val="accent5">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5">
              <a:lumMod val="20000"/>
              <a:lumOff val="80000"/>
              <a:alpha val="8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1040537D-D52B-AA54-B550-D4F09A4C5AB6}"/>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DC8FADFA-F93D-5674-6984-195250B14044}"/>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22BECD1A-DAFB-C907-57C5-9EC9F075A61C}"/>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660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with imag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522868"/>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tudy 6">
    <p:bg>
      <p:bgPr>
        <a:solidFill>
          <a:srgbClr val="FFFFFF">
            <a:alpha val="9804"/>
          </a:srgb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FE4919-2838-71B8-BE59-65580544328B}"/>
              </a:ext>
            </a:extLst>
          </p:cNvPr>
          <p:cNvSpPr/>
          <p:nvPr userDrawn="1"/>
        </p:nvSpPr>
        <p:spPr>
          <a:xfrm>
            <a:off x="514350" y="2604654"/>
            <a:ext cx="11780521" cy="3669146"/>
          </a:xfrm>
          <a:prstGeom prst="rect">
            <a:avLst/>
          </a:prstGeom>
          <a:solidFill>
            <a:schemeClr val="accent6">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54350EFE-2D2E-E32A-EC0E-69C6F6C8DF44}"/>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ED53A81D-C003-B7B1-2B47-1D0865E514EA}"/>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58537B46-AF6E-8D8D-4D7F-14CB987B5732}"/>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5667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tudy 7">
    <p:bg>
      <p:bgPr>
        <a:solidFill>
          <a:srgbClr val="FFFFFF">
            <a:alpha val="9804"/>
          </a:srgb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E26F8C-6ADF-0086-AF2B-E38BC8FF720B}"/>
              </a:ext>
            </a:extLst>
          </p:cNvPr>
          <p:cNvSpPr/>
          <p:nvPr userDrawn="1"/>
        </p:nvSpPr>
        <p:spPr>
          <a:xfrm>
            <a:off x="514350" y="2604654"/>
            <a:ext cx="11780521" cy="3669146"/>
          </a:xfrm>
          <a:prstGeom prst="rect">
            <a:avLst/>
          </a:prstGeom>
          <a:solidFill>
            <a:schemeClr val="accent2">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2">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3" name="Text Placeholder 9">
            <a:extLst>
              <a:ext uri="{FF2B5EF4-FFF2-40B4-BE49-F238E27FC236}">
                <a16:creationId xmlns:a16="http://schemas.microsoft.com/office/drawing/2014/main" id="{65B54DAE-75F8-79E8-E5B9-D6D6125AD58E}"/>
              </a:ext>
            </a:extLst>
          </p:cNvPr>
          <p:cNvSpPr>
            <a:spLocks noGrp="1"/>
          </p:cNvSpPr>
          <p:nvPr>
            <p:ph type="body" sz="quarter" idx="10" hasCustomPrompt="1"/>
          </p:nvPr>
        </p:nvSpPr>
        <p:spPr>
          <a:xfrm>
            <a:off x="872109"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7" name="Text Placeholder 12">
            <a:extLst>
              <a:ext uri="{FF2B5EF4-FFF2-40B4-BE49-F238E27FC236}">
                <a16:creationId xmlns:a16="http://schemas.microsoft.com/office/drawing/2014/main" id="{F9796605-A787-FD9B-FD93-96BBE483AF55}"/>
              </a:ext>
            </a:extLst>
          </p:cNvPr>
          <p:cNvSpPr>
            <a:spLocks noGrp="1"/>
          </p:cNvSpPr>
          <p:nvPr>
            <p:ph type="body" sz="quarter" idx="11"/>
          </p:nvPr>
        </p:nvSpPr>
        <p:spPr>
          <a:xfrm>
            <a:off x="849249"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9" name="Text Placeholder 14">
            <a:extLst>
              <a:ext uri="{FF2B5EF4-FFF2-40B4-BE49-F238E27FC236}">
                <a16:creationId xmlns:a16="http://schemas.microsoft.com/office/drawing/2014/main" id="{3EA8375E-ECC9-FFA9-229C-32B48216CDA2}"/>
              </a:ext>
            </a:extLst>
          </p:cNvPr>
          <p:cNvSpPr>
            <a:spLocks noGrp="1"/>
          </p:cNvSpPr>
          <p:nvPr>
            <p:ph type="body" sz="quarter" idx="12"/>
          </p:nvPr>
        </p:nvSpPr>
        <p:spPr>
          <a:xfrm>
            <a:off x="849249"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269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3 with imag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4" y="5826626"/>
            <a:ext cx="1495766" cy="673730"/>
          </a:xfrm>
          <a:prstGeom prst="rect">
            <a:avLst/>
          </a:prstGeom>
        </p:spPr>
      </p:pic>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335CD5D1-269C-29EA-BB33-602E28FBE814}"/>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end 2">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7230" y="2053643"/>
            <a:ext cx="4277537" cy="2750711"/>
          </a:xfrm>
          <a:prstGeom prst="rect">
            <a:avLst/>
          </a:prstGeom>
        </p:spPr>
      </p:pic>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F649D84C-C42E-611A-A02C-B69D7DC9A0C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61F8CA0F-C57D-C985-6364-5DFE508B600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3143F41-38AC-6213-715D-0F80B3BCCE30}"/>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3FE512E4-01F7-13F0-05BC-3610B5323BA6}"/>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5 with image">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6 with copy">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sp>
        <p:nvSpPr>
          <p:cNvPr id="16" name="Rectangle 15">
            <a:extLst>
              <a:ext uri="{FF2B5EF4-FFF2-40B4-BE49-F238E27FC236}">
                <a16:creationId xmlns:a16="http://schemas.microsoft.com/office/drawing/2014/main" id="{59DE9526-326B-8E6B-E175-A11FFB71DEE7}"/>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ACFCD0E7-E867-15B4-24B3-B86122988525}"/>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A22CBEE6-4B97-EAAC-52A0-4A7750EC87B4}"/>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97A2AB04-D861-FBE7-DD78-C60998C81DF4}"/>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Tree>
    <p:extLst>
      <p:ext uri="{BB962C8B-B14F-4D97-AF65-F5344CB8AC3E}">
        <p14:creationId xmlns:p14="http://schemas.microsoft.com/office/powerpoint/2010/main" val="3774689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1">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81575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2">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74339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3">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2107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end">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7230" y="2053643"/>
            <a:ext cx="4277537" cy="2750711"/>
          </a:xfrm>
          <a:prstGeom prst="rect">
            <a:avLst/>
          </a:prstGeom>
        </p:spPr>
      </p:pic>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391A6720-31D7-7672-04FC-95F40C45D2FC}"/>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C8A88BF7-5E45-2020-5330-1E8AC9E9FB57}"/>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366FDC3E-8F09-2598-05E6-E1922C39FD4F}"/>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9C62BF29-5999-9A4E-73CC-216487436478}"/>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4">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003516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5">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788470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6">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9749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7">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a:t>Click to edit Master title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a:t>CLICK TO EDIT MASTER TEXT STYLES</a:t>
            </a:r>
            <a:endParaRPr lang="en-US"/>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90140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two columns">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tart 1">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tart 2">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start 3">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start 4">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taglin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the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a:solidFill>
                  <a:srgbClr val="002157"/>
                </a:solidFill>
                <a:effectLst/>
                <a:latin typeface="+mj-lt"/>
                <a:ea typeface="+mn-ea"/>
                <a:cs typeface="+mn-cs"/>
              </a:rPr>
              <a:t>of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10" name="Rectangle 9">
            <a:extLst>
              <a:ext uri="{FF2B5EF4-FFF2-40B4-BE49-F238E27FC236}">
                <a16:creationId xmlns:a16="http://schemas.microsoft.com/office/drawing/2014/main" id="{A9C50565-75BE-D718-8E20-0B96DB86B4F6}"/>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9D083D6-DD01-CF3B-B361-D73BDF5719E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58830D7E-4B3E-33C7-0FC0-EF796EB0779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7B9B0FA-6321-7F0D-D7BD-27F72A96479D}"/>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start 5">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0" y="-8022"/>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
        <p:nvSpPr>
          <p:cNvPr id="2" name="Rectangle 1">
            <a:extLst>
              <a:ext uri="{FF2B5EF4-FFF2-40B4-BE49-F238E27FC236}">
                <a16:creationId xmlns:a16="http://schemas.microsoft.com/office/drawing/2014/main" id="{9F286762-D87B-F5FC-9E57-C91FFF9683C8}"/>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28504306-8F91-4BB8-A94E-F544B6410CBE}"/>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7A49F172-9B96-C5F2-B8D5-8A46C37A45F2}"/>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80EEC2E8-6C1F-2D92-998E-D1635C24B90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2992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3346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ank">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344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eature">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E9D9B0E8-6908-14E0-0127-363092040268}"/>
              </a:ext>
            </a:extLst>
          </p:cNvPr>
          <p:cNvSpPr/>
          <p:nvPr userDrawn="1"/>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a:t>
            </a:r>
            <a:endParaRPr lang="en-US"/>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670057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Tree>
    <p:extLst>
      <p:ext uri="{BB962C8B-B14F-4D97-AF65-F5344CB8AC3E}">
        <p14:creationId xmlns:p14="http://schemas.microsoft.com/office/powerpoint/2010/main" val="14489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tart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93561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tart 2">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113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tart 3">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3" y="2604654"/>
            <a:ext cx="11555508"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a:t>Click to edit Master text styles</a:t>
            </a:r>
            <a:endParaRPr lang="en-US"/>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a:t>CLICK TO EDIT TER TEXT STYLES</a:t>
            </a:r>
            <a:endParaRPr lang="en-US"/>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4264258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err="1"/>
              <a:t>Click</a:t>
            </a:r>
            <a:r>
              <a:rPr lang="nb-NO"/>
              <a:t> to </a:t>
            </a:r>
            <a:r>
              <a:rPr lang="nb-NO" err="1"/>
              <a:t>edit</a:t>
            </a:r>
            <a:r>
              <a:rPr lang="nb-NO"/>
              <a:t> </a:t>
            </a:r>
            <a:r>
              <a:rPr lang="nb-NO" err="1"/>
              <a:t>title</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err="1"/>
              <a:t>Click</a:t>
            </a:r>
            <a:r>
              <a:rPr lang="nb-NO"/>
              <a:t> to </a:t>
            </a:r>
            <a:r>
              <a:rPr lang="nb-NO" err="1"/>
              <a:t>edit</a:t>
            </a:r>
            <a:r>
              <a:rPr lang="nb-NO"/>
              <a:t> </a:t>
            </a:r>
            <a:r>
              <a:rPr lang="nb-NO" err="1"/>
              <a:t>text</a:t>
            </a:r>
            <a:r>
              <a:rPr lang="nb-NO"/>
              <a:t>
Second </a:t>
            </a:r>
            <a:r>
              <a:rPr lang="nb-NO" err="1"/>
              <a:t>level</a:t>
            </a:r>
            <a:r>
              <a:rPr lang="nb-NO"/>
              <a:t>
Third </a:t>
            </a:r>
            <a:r>
              <a:rPr lang="nb-NO" err="1"/>
              <a:t>level</a:t>
            </a:r>
            <a:r>
              <a:rPr lang="nb-NO"/>
              <a:t>
</a:t>
            </a:r>
            <a:r>
              <a:rPr lang="nb-NO" err="1"/>
              <a:t>Fourth</a:t>
            </a:r>
            <a:r>
              <a:rPr lang="nb-NO"/>
              <a:t> </a:t>
            </a:r>
            <a:r>
              <a:rPr lang="nb-NO" err="1"/>
              <a:t>level</a:t>
            </a:r>
            <a:r>
              <a:rPr lang="nb-NO"/>
              <a:t> 
Fifth </a:t>
            </a:r>
            <a:r>
              <a:rPr lang="nb-NO" err="1"/>
              <a:t>level</a:t>
            </a: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90" r:id="rId5"/>
    <p:sldLayoutId id="2147483692" r:id="rId6"/>
    <p:sldLayoutId id="2147483693" r:id="rId7"/>
    <p:sldLayoutId id="2147483694" r:id="rId8"/>
    <p:sldLayoutId id="2147483695" r:id="rId9"/>
    <p:sldLayoutId id="2147483696" r:id="rId10"/>
    <p:sldLayoutId id="2147483708" r:id="rId11"/>
    <p:sldLayoutId id="2147483709" r:id="rId12"/>
    <p:sldLayoutId id="2147483710" r:id="rId13"/>
    <p:sldLayoutId id="2147483701" r:id="rId14"/>
    <p:sldLayoutId id="2147483702" r:id="rId15"/>
    <p:sldLayoutId id="2147483715" r:id="rId16"/>
    <p:sldLayoutId id="2147483703" r:id="rId17"/>
    <p:sldLayoutId id="2147483704" r:id="rId18"/>
    <p:sldLayoutId id="2147483705" r:id="rId19"/>
    <p:sldLayoutId id="2147483706" r:id="rId20"/>
    <p:sldLayoutId id="2147483707" r:id="rId21"/>
    <p:sldLayoutId id="2147483680" r:id="rId22"/>
    <p:sldLayoutId id="2147483676" r:id="rId23"/>
    <p:sldLayoutId id="2147483668" r:id="rId24"/>
    <p:sldLayoutId id="2147483650" r:id="rId25"/>
    <p:sldLayoutId id="2147483691" r:id="rId26"/>
    <p:sldLayoutId id="2147483697" r:id="rId27"/>
    <p:sldLayoutId id="2147483698" r:id="rId28"/>
    <p:sldLayoutId id="2147483699" r:id="rId29"/>
    <p:sldLayoutId id="2147483700" r:id="rId30"/>
    <p:sldLayoutId id="2147483711" r:id="rId31"/>
    <p:sldLayoutId id="2147483712" r:id="rId32"/>
    <p:sldLayoutId id="2147483713" r:id="rId33"/>
    <p:sldLayoutId id="2147483688" r:id="rId34"/>
    <p:sldLayoutId id="2147483686" r:id="rId35"/>
    <p:sldLayoutId id="2147483689" r:id="rId36"/>
    <p:sldLayoutId id="2147483683" r:id="rId37"/>
    <p:sldLayoutId id="2147483684" r:id="rId38"/>
    <p:sldLayoutId id="2147483685" r:id="rId39"/>
    <p:sldLayoutId id="2147483687" r:id="rId40"/>
    <p:sldLayoutId id="2147483654" r:id="rId41"/>
    <p:sldLayoutId id="2147483681" r:id="rId42"/>
    <p:sldLayoutId id="2147483682" r:id="rId43"/>
    <p:sldLayoutId id="2147483714" r:id="rId44"/>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35.emf"/><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https://www.itie-guinee.org/rapport-annuel-de-suivi-des-progres-exercice-2022-de-litie-guinee/"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d-eiti.de/mediathek-dokumente/"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hyperlink" Target="https://eiti.org/guide-implementing-eiti-standard"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B2B41-EB9B-6A74-51A3-A47C065092CD}"/>
              </a:ext>
            </a:extLst>
          </p:cNvPr>
          <p:cNvSpPr>
            <a:spLocks noGrp="1"/>
          </p:cNvSpPr>
          <p:nvPr>
            <p:ph type="subTitle" idx="1"/>
          </p:nvPr>
        </p:nvSpPr>
        <p:spPr/>
        <p:txBody>
          <a:bodyPr/>
          <a:lstStyle/>
          <a:p>
            <a:r>
              <a:rPr lang="en-NO"/>
              <a:t>Work planning and monitoring</a:t>
            </a:r>
          </a:p>
        </p:txBody>
      </p:sp>
      <p:sp>
        <p:nvSpPr>
          <p:cNvPr id="3" name="Text Placeholder 2">
            <a:extLst>
              <a:ext uri="{FF2B5EF4-FFF2-40B4-BE49-F238E27FC236}">
                <a16:creationId xmlns:a16="http://schemas.microsoft.com/office/drawing/2014/main" id="{4A5DEAC7-8E63-2FE8-7CA6-5DFA6B23B06A}"/>
              </a:ext>
            </a:extLst>
          </p:cNvPr>
          <p:cNvSpPr>
            <a:spLocks noGrp="1"/>
          </p:cNvSpPr>
          <p:nvPr>
            <p:ph type="body" sz="quarter" idx="13"/>
          </p:nvPr>
        </p:nvSpPr>
        <p:spPr/>
        <p:txBody>
          <a:bodyPr>
            <a:normAutofit fontScale="92500" lnSpcReduction="20000"/>
          </a:bodyPr>
          <a:lstStyle/>
          <a:p>
            <a:r>
              <a:rPr lang="en-NO"/>
              <a:t>2023 EITI Standard: Key changes</a:t>
            </a:r>
          </a:p>
        </p:txBody>
      </p:sp>
    </p:spTree>
    <p:extLst>
      <p:ext uri="{BB962C8B-B14F-4D97-AF65-F5344CB8AC3E}">
        <p14:creationId xmlns:p14="http://schemas.microsoft.com/office/powerpoint/2010/main" val="105991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en-NO"/>
              <a:t>Annual progress review must include:</a:t>
            </a:r>
          </a:p>
        </p:txBody>
      </p:sp>
      <p:pic>
        <p:nvPicPr>
          <p:cNvPr id="9" name="Graphic 8">
            <a:extLst>
              <a:ext uri="{FF2B5EF4-FFF2-40B4-BE49-F238E27FC236}">
                <a16:creationId xmlns:a16="http://schemas.microsoft.com/office/drawing/2014/main" id="{F9869041-6069-7AF8-9120-398EAD930B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7602" y="2453234"/>
            <a:ext cx="1113133" cy="1382984"/>
          </a:xfrm>
          <a:prstGeom prst="rect">
            <a:avLst/>
          </a:prstGeom>
        </p:spPr>
      </p:pic>
      <p:pic>
        <p:nvPicPr>
          <p:cNvPr id="15" name="Graphic 14" descr="Decision chart outline">
            <a:extLst>
              <a:ext uri="{FF2B5EF4-FFF2-40B4-BE49-F238E27FC236}">
                <a16:creationId xmlns:a16="http://schemas.microsoft.com/office/drawing/2014/main" id="{91D5C875-1E1E-6FC6-FEDA-C0B6DEB6649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08719" y="2338897"/>
            <a:ext cx="1626380" cy="1626380"/>
          </a:xfrm>
          <a:prstGeom prst="rect">
            <a:avLst/>
          </a:prstGeom>
        </p:spPr>
      </p:pic>
      <p:pic>
        <p:nvPicPr>
          <p:cNvPr id="17" name="Graphic 16" descr="Boardroom outline">
            <a:extLst>
              <a:ext uri="{FF2B5EF4-FFF2-40B4-BE49-F238E27FC236}">
                <a16:creationId xmlns:a16="http://schemas.microsoft.com/office/drawing/2014/main" id="{3D5C9BDB-5321-1F7C-8CF2-D165360CDFB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10205" y="2153606"/>
            <a:ext cx="1853997" cy="1853997"/>
          </a:xfrm>
          <a:prstGeom prst="rect">
            <a:avLst/>
          </a:prstGeom>
        </p:spPr>
      </p:pic>
      <p:sp>
        <p:nvSpPr>
          <p:cNvPr id="20" name="TextBox 19">
            <a:extLst>
              <a:ext uri="{FF2B5EF4-FFF2-40B4-BE49-F238E27FC236}">
                <a16:creationId xmlns:a16="http://schemas.microsoft.com/office/drawing/2014/main" id="{F1E9522C-A518-7C88-27BE-170C2122C3D3}"/>
              </a:ext>
            </a:extLst>
          </p:cNvPr>
          <p:cNvSpPr txBox="1"/>
          <p:nvPr/>
        </p:nvSpPr>
        <p:spPr>
          <a:xfrm>
            <a:off x="57468" y="4110774"/>
            <a:ext cx="2694551" cy="1200329"/>
          </a:xfrm>
          <a:prstGeom prst="rect">
            <a:avLst/>
          </a:prstGeom>
          <a:noFill/>
        </p:spPr>
        <p:txBody>
          <a:bodyPr wrap="square" rtlCol="0">
            <a:spAutoFit/>
          </a:bodyPr>
          <a:lstStyle/>
          <a:p>
            <a:pPr algn="ctr"/>
            <a:r>
              <a:rPr lang="en-NO" sz="2400" b="1">
                <a:solidFill>
                  <a:srgbClr val="002157"/>
                </a:solidFill>
              </a:rPr>
              <a:t>Progress, challenges &amp; changes</a:t>
            </a:r>
          </a:p>
        </p:txBody>
      </p:sp>
      <p:sp>
        <p:nvSpPr>
          <p:cNvPr id="21" name="TextBox 20">
            <a:extLst>
              <a:ext uri="{FF2B5EF4-FFF2-40B4-BE49-F238E27FC236}">
                <a16:creationId xmlns:a16="http://schemas.microsoft.com/office/drawing/2014/main" id="{FB2E1676-F10C-789C-28DB-50DA88FBF9EB}"/>
              </a:ext>
            </a:extLst>
          </p:cNvPr>
          <p:cNvSpPr txBox="1"/>
          <p:nvPr/>
        </p:nvSpPr>
        <p:spPr>
          <a:xfrm>
            <a:off x="2335782" y="4115435"/>
            <a:ext cx="2572255" cy="1200329"/>
          </a:xfrm>
          <a:prstGeom prst="rect">
            <a:avLst/>
          </a:prstGeom>
          <a:noFill/>
        </p:spPr>
        <p:txBody>
          <a:bodyPr wrap="square" rtlCol="0">
            <a:spAutoFit/>
          </a:bodyPr>
          <a:lstStyle/>
          <a:p>
            <a:pPr algn="ctr"/>
            <a:r>
              <a:rPr lang="en-NO" sz="2400" b="1">
                <a:solidFill>
                  <a:srgbClr val="0090BF"/>
                </a:solidFill>
              </a:rPr>
              <a:t>Overview of activities &amp; outcomes</a:t>
            </a:r>
          </a:p>
        </p:txBody>
      </p:sp>
      <p:sp>
        <p:nvSpPr>
          <p:cNvPr id="22" name="TextBox 21">
            <a:extLst>
              <a:ext uri="{FF2B5EF4-FFF2-40B4-BE49-F238E27FC236}">
                <a16:creationId xmlns:a16="http://schemas.microsoft.com/office/drawing/2014/main" id="{CE4965F3-FEEB-22F9-A80D-E150C4527801}"/>
              </a:ext>
            </a:extLst>
          </p:cNvPr>
          <p:cNvSpPr txBox="1"/>
          <p:nvPr/>
        </p:nvSpPr>
        <p:spPr>
          <a:xfrm>
            <a:off x="4512440" y="4129588"/>
            <a:ext cx="2939143" cy="1200329"/>
          </a:xfrm>
          <a:prstGeom prst="rect">
            <a:avLst/>
          </a:prstGeom>
          <a:noFill/>
        </p:spPr>
        <p:txBody>
          <a:bodyPr wrap="square" rtlCol="0">
            <a:spAutoFit/>
          </a:bodyPr>
          <a:lstStyle/>
          <a:p>
            <a:pPr algn="ctr"/>
            <a:r>
              <a:rPr lang="en-GB" sz="2400" b="1">
                <a:solidFill>
                  <a:srgbClr val="2AAAE3"/>
                </a:solidFill>
              </a:rPr>
              <a:t>Description</a:t>
            </a:r>
            <a:br>
              <a:rPr lang="en-GB" sz="2400" b="1">
                <a:solidFill>
                  <a:srgbClr val="2AAAE3"/>
                </a:solidFill>
              </a:rPr>
            </a:br>
            <a:r>
              <a:rPr lang="en-GB" sz="2400" b="1">
                <a:solidFill>
                  <a:srgbClr val="2AAAE3"/>
                </a:solidFill>
              </a:rPr>
              <a:t>of feedback mechanisms</a:t>
            </a:r>
          </a:p>
        </p:txBody>
      </p:sp>
      <p:sp>
        <p:nvSpPr>
          <p:cNvPr id="23" name="TextBox 22">
            <a:extLst>
              <a:ext uri="{FF2B5EF4-FFF2-40B4-BE49-F238E27FC236}">
                <a16:creationId xmlns:a16="http://schemas.microsoft.com/office/drawing/2014/main" id="{D9D22F87-397E-3717-D966-163A1E4DFB5B}"/>
              </a:ext>
            </a:extLst>
          </p:cNvPr>
          <p:cNvSpPr txBox="1"/>
          <p:nvPr/>
        </p:nvSpPr>
        <p:spPr>
          <a:xfrm>
            <a:off x="7089054" y="4301844"/>
            <a:ext cx="2511337" cy="830997"/>
          </a:xfrm>
          <a:prstGeom prst="rect">
            <a:avLst/>
          </a:prstGeom>
          <a:noFill/>
        </p:spPr>
        <p:txBody>
          <a:bodyPr wrap="square" rtlCol="0">
            <a:spAutoFit/>
          </a:bodyPr>
          <a:lstStyle/>
          <a:p>
            <a:pPr algn="ctr"/>
            <a:r>
              <a:rPr lang="en-GB" sz="2400" b="1">
                <a:solidFill>
                  <a:srgbClr val="00C3F0"/>
                </a:solidFill>
              </a:rPr>
              <a:t>Gender considerations</a:t>
            </a:r>
          </a:p>
        </p:txBody>
      </p:sp>
      <p:sp>
        <p:nvSpPr>
          <p:cNvPr id="5" name="TextBox 4">
            <a:extLst>
              <a:ext uri="{FF2B5EF4-FFF2-40B4-BE49-F238E27FC236}">
                <a16:creationId xmlns:a16="http://schemas.microsoft.com/office/drawing/2014/main" id="{5F32B946-1522-4F3A-B1E2-D1541B4154A9}"/>
              </a:ext>
            </a:extLst>
          </p:cNvPr>
          <p:cNvSpPr txBox="1"/>
          <p:nvPr/>
        </p:nvSpPr>
        <p:spPr>
          <a:xfrm>
            <a:off x="9267497" y="4290397"/>
            <a:ext cx="2511337" cy="830997"/>
          </a:xfrm>
          <a:prstGeom prst="rect">
            <a:avLst/>
          </a:prstGeom>
          <a:noFill/>
        </p:spPr>
        <p:txBody>
          <a:bodyPr wrap="square" rtlCol="0">
            <a:spAutoFit/>
          </a:bodyPr>
          <a:lstStyle/>
          <a:p>
            <a:pPr algn="ctr"/>
            <a:r>
              <a:rPr lang="en-GB" sz="2400" b="1">
                <a:solidFill>
                  <a:srgbClr val="89AA2E"/>
                </a:solidFill>
              </a:rPr>
              <a:t>Expenses vs budget</a:t>
            </a:r>
          </a:p>
        </p:txBody>
      </p:sp>
      <p:pic>
        <p:nvPicPr>
          <p:cNvPr id="10" name="Picture 9" descr="A green line art of a calculator and a paper&#10;&#10;Description automatically generated">
            <a:extLst>
              <a:ext uri="{FF2B5EF4-FFF2-40B4-BE49-F238E27FC236}">
                <a16:creationId xmlns:a16="http://schemas.microsoft.com/office/drawing/2014/main" id="{80FA72C1-BD0C-4288-2DF9-E4C0A59404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98000" y="2567603"/>
            <a:ext cx="1440000" cy="1440000"/>
          </a:xfrm>
          <a:prstGeom prst="rect">
            <a:avLst/>
          </a:prstGeom>
        </p:spPr>
      </p:pic>
      <p:pic>
        <p:nvPicPr>
          <p:cNvPr id="3" name="Graphic 2">
            <a:extLst>
              <a:ext uri="{FF2B5EF4-FFF2-40B4-BE49-F238E27FC236}">
                <a16:creationId xmlns:a16="http://schemas.microsoft.com/office/drawing/2014/main" id="{17A3FD94-E13F-499E-B337-FB8A46BB52E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900959" y="2449815"/>
            <a:ext cx="1014441" cy="1386403"/>
          </a:xfrm>
          <a:prstGeom prst="rect">
            <a:avLst/>
          </a:prstGeom>
        </p:spPr>
      </p:pic>
    </p:spTree>
    <p:extLst>
      <p:ext uri="{BB962C8B-B14F-4D97-AF65-F5344CB8AC3E}">
        <p14:creationId xmlns:p14="http://schemas.microsoft.com/office/powerpoint/2010/main" val="92440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D60E29-E4EA-7FC1-1F8A-D5175BCA1444}"/>
              </a:ext>
            </a:extLst>
          </p:cNvPr>
          <p:cNvCxnSpPr>
            <a:cxnSpLocks/>
          </p:cNvCxnSpPr>
          <p:nvPr/>
        </p:nvCxnSpPr>
        <p:spPr>
          <a:xfrm>
            <a:off x="3023091" y="3554235"/>
            <a:ext cx="693713"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F9D630-5ABC-837D-2CE6-B3CF5DA52822}"/>
              </a:ext>
            </a:extLst>
          </p:cNvPr>
          <p:cNvSpPr txBox="1"/>
          <p:nvPr/>
        </p:nvSpPr>
        <p:spPr>
          <a:xfrm>
            <a:off x="642812" y="2754005"/>
            <a:ext cx="5159469" cy="2092881"/>
          </a:xfrm>
          <a:prstGeom prst="rect">
            <a:avLst/>
          </a:prstGeom>
          <a:noFill/>
        </p:spPr>
        <p:txBody>
          <a:bodyPr wrap="square">
            <a:spAutoFit/>
          </a:bodyPr>
          <a:lstStyle/>
          <a:p>
            <a:r>
              <a:rPr lang="en-GB" sz="2600">
                <a:solidFill>
                  <a:srgbClr val="002157"/>
                </a:solidFill>
              </a:rPr>
              <a:t>All work planning, monitoring and review activities must be informed by </a:t>
            </a:r>
            <a:r>
              <a:rPr lang="en-GB" sz="2600" b="1">
                <a:solidFill>
                  <a:srgbClr val="0090BD"/>
                </a:solidFill>
              </a:rPr>
              <a:t>consultations with national stakeholders</a:t>
            </a:r>
            <a:r>
              <a:rPr lang="en-GB" sz="2600">
                <a:solidFill>
                  <a:srgbClr val="002157"/>
                </a:solidFill>
              </a:rPr>
              <a:t>, and documented in formats that are </a:t>
            </a:r>
            <a:r>
              <a:rPr lang="en-GB" sz="2600" b="1">
                <a:solidFill>
                  <a:srgbClr val="0090BD"/>
                </a:solidFill>
              </a:rPr>
              <a:t>publicly available</a:t>
            </a:r>
            <a:r>
              <a:rPr lang="en-GB" sz="2600">
                <a:solidFill>
                  <a:srgbClr val="002157"/>
                </a:solidFill>
              </a:rPr>
              <a:t>.</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REQUIREMENT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en-GB"/>
              <a:t>Requirement 1.5(c)</a:t>
            </a:r>
            <a:br>
              <a:rPr lang="en-GB"/>
            </a:br>
            <a:endParaRPr lang="en-US"/>
          </a:p>
        </p:txBody>
      </p:sp>
      <p:pic>
        <p:nvPicPr>
          <p:cNvPr id="2" name="Picture 1">
            <a:extLst>
              <a:ext uri="{FF2B5EF4-FFF2-40B4-BE49-F238E27FC236}">
                <a16:creationId xmlns:a16="http://schemas.microsoft.com/office/drawing/2014/main" id="{7D1E2F5D-C755-E501-2BD3-02B5931F6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22793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en-NO"/>
              <a:t>MSGs are further encouraged to:</a:t>
            </a:r>
          </a:p>
        </p:txBody>
      </p:sp>
      <p:sp>
        <p:nvSpPr>
          <p:cNvPr id="20" name="TextBox 19">
            <a:extLst>
              <a:ext uri="{FF2B5EF4-FFF2-40B4-BE49-F238E27FC236}">
                <a16:creationId xmlns:a16="http://schemas.microsoft.com/office/drawing/2014/main" id="{F1E9522C-A518-7C88-27BE-170C2122C3D3}"/>
              </a:ext>
            </a:extLst>
          </p:cNvPr>
          <p:cNvSpPr txBox="1"/>
          <p:nvPr/>
        </p:nvSpPr>
        <p:spPr>
          <a:xfrm>
            <a:off x="1477457" y="4940634"/>
            <a:ext cx="3978730" cy="830997"/>
          </a:xfrm>
          <a:prstGeom prst="rect">
            <a:avLst/>
          </a:prstGeom>
          <a:noFill/>
        </p:spPr>
        <p:txBody>
          <a:bodyPr wrap="square" rtlCol="0">
            <a:spAutoFit/>
          </a:bodyPr>
          <a:lstStyle/>
          <a:p>
            <a:pPr algn="ctr"/>
            <a:r>
              <a:rPr lang="en-GB" sz="2400" b="1">
                <a:solidFill>
                  <a:srgbClr val="0090BD"/>
                </a:solidFill>
              </a:rPr>
              <a:t>Measure progress of activities on a running basis </a:t>
            </a:r>
          </a:p>
        </p:txBody>
      </p:sp>
      <p:sp>
        <p:nvSpPr>
          <p:cNvPr id="5" name="TextBox 4">
            <a:extLst>
              <a:ext uri="{FF2B5EF4-FFF2-40B4-BE49-F238E27FC236}">
                <a16:creationId xmlns:a16="http://schemas.microsoft.com/office/drawing/2014/main" id="{5F32B946-1522-4F3A-B1E2-D1541B4154A9}"/>
              </a:ext>
            </a:extLst>
          </p:cNvPr>
          <p:cNvSpPr txBox="1"/>
          <p:nvPr/>
        </p:nvSpPr>
        <p:spPr>
          <a:xfrm>
            <a:off x="6390467" y="4940635"/>
            <a:ext cx="4727474" cy="830997"/>
          </a:xfrm>
          <a:prstGeom prst="rect">
            <a:avLst/>
          </a:prstGeom>
          <a:noFill/>
        </p:spPr>
        <p:txBody>
          <a:bodyPr wrap="square" rtlCol="0">
            <a:spAutoFit/>
          </a:bodyPr>
          <a:lstStyle/>
          <a:p>
            <a:pPr algn="ctr"/>
            <a:r>
              <a:rPr lang="en-GB" sz="2400" b="1">
                <a:solidFill>
                  <a:schemeClr val="accent5"/>
                </a:solidFill>
              </a:rPr>
              <a:t>Consider publicly known corruption cases </a:t>
            </a:r>
          </a:p>
        </p:txBody>
      </p:sp>
      <p:pic>
        <p:nvPicPr>
          <p:cNvPr id="4" name="Picture 3">
            <a:extLst>
              <a:ext uri="{FF2B5EF4-FFF2-40B4-BE49-F238E27FC236}">
                <a16:creationId xmlns:a16="http://schemas.microsoft.com/office/drawing/2014/main" id="{6BE33CB0-45AC-080B-83F1-5385D9AAC0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98838" y="2385726"/>
            <a:ext cx="2243642" cy="1847705"/>
          </a:xfrm>
          <a:prstGeom prst="rect">
            <a:avLst/>
          </a:prstGeom>
        </p:spPr>
      </p:pic>
      <p:sp>
        <p:nvSpPr>
          <p:cNvPr id="3" name="Oval 2">
            <a:extLst>
              <a:ext uri="{FF2B5EF4-FFF2-40B4-BE49-F238E27FC236}">
                <a16:creationId xmlns:a16="http://schemas.microsoft.com/office/drawing/2014/main" id="{342EC1DA-750E-5671-F17F-5758C732AC56}"/>
              </a:ext>
            </a:extLst>
          </p:cNvPr>
          <p:cNvSpPr/>
          <p:nvPr/>
        </p:nvSpPr>
        <p:spPr>
          <a:xfrm>
            <a:off x="3040768" y="2573861"/>
            <a:ext cx="311754" cy="311754"/>
          </a:xfrm>
          <a:prstGeom prst="ellipse">
            <a:avLst/>
          </a:prstGeom>
          <a:solidFill>
            <a:schemeClr val="tx2"/>
          </a:solidFill>
          <a:ln w="635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2FD8287-A611-1B6A-6950-6CE59F099DCE}"/>
              </a:ext>
            </a:extLst>
          </p:cNvPr>
          <p:cNvSpPr/>
          <p:nvPr/>
        </p:nvSpPr>
        <p:spPr>
          <a:xfrm>
            <a:off x="3657988" y="3751151"/>
            <a:ext cx="311754" cy="311754"/>
          </a:xfrm>
          <a:prstGeom prst="ellipse">
            <a:avLst/>
          </a:prstGeom>
          <a:solidFill>
            <a:schemeClr val="tx2"/>
          </a:solidFill>
          <a:ln w="635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AED97E4-2B53-3DA7-E6FB-90E850ADE4F6}"/>
              </a:ext>
            </a:extLst>
          </p:cNvPr>
          <p:cNvPicPr>
            <a:picLocks noChangeAspect="1"/>
          </p:cNvPicPr>
          <p:nvPr/>
        </p:nvPicPr>
        <p:blipFill>
          <a:blip r:embed="rId5"/>
          <a:stretch>
            <a:fillRect/>
          </a:stretch>
        </p:blipFill>
        <p:spPr>
          <a:xfrm>
            <a:off x="7800800" y="2369335"/>
            <a:ext cx="1714500" cy="2209800"/>
          </a:xfrm>
          <a:prstGeom prst="rect">
            <a:avLst/>
          </a:prstGeom>
        </p:spPr>
      </p:pic>
    </p:spTree>
    <p:extLst>
      <p:ext uri="{BB962C8B-B14F-4D97-AF65-F5344CB8AC3E}">
        <p14:creationId xmlns:p14="http://schemas.microsoft.com/office/powerpoint/2010/main" val="321737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1909-FB00-C0B2-5256-AFF0AB80CC84}"/>
              </a:ext>
            </a:extLst>
          </p:cNvPr>
          <p:cNvSpPr>
            <a:spLocks noGrp="1"/>
          </p:cNvSpPr>
          <p:nvPr>
            <p:ph type="body" sz="quarter" idx="11"/>
          </p:nvPr>
        </p:nvSpPr>
        <p:spPr>
          <a:xfrm>
            <a:off x="1003243" y="3097241"/>
            <a:ext cx="3888797" cy="2223079"/>
          </a:xfrm>
        </p:spPr>
        <p:txBody>
          <a:bodyPr>
            <a:normAutofit/>
          </a:bodyPr>
          <a:lstStyle/>
          <a:p>
            <a:r>
              <a:rPr lang="en-NO"/>
              <a:t>How to build a work plan</a:t>
            </a:r>
          </a:p>
        </p:txBody>
      </p:sp>
      <p:sp>
        <p:nvSpPr>
          <p:cNvPr id="3" name="Text Placeholder 2">
            <a:extLst>
              <a:ext uri="{FF2B5EF4-FFF2-40B4-BE49-F238E27FC236}">
                <a16:creationId xmlns:a16="http://schemas.microsoft.com/office/drawing/2014/main" id="{BC5B1A14-896C-569F-A0BA-51CA4A817EB0}"/>
              </a:ext>
            </a:extLst>
          </p:cNvPr>
          <p:cNvSpPr>
            <a:spLocks noGrp="1"/>
          </p:cNvSpPr>
          <p:nvPr>
            <p:ph type="body" sz="quarter" idx="10"/>
          </p:nvPr>
        </p:nvSpPr>
        <p:spPr/>
        <p:txBody>
          <a:bodyPr/>
          <a:lstStyle/>
          <a:p>
            <a:r>
              <a:rPr lang="en-NO"/>
              <a:t>KEY ASPECT</a:t>
            </a:r>
          </a:p>
        </p:txBody>
      </p:sp>
      <p:sp>
        <p:nvSpPr>
          <p:cNvPr id="6" name="Picture Placeholder 5">
            <a:extLst>
              <a:ext uri="{FF2B5EF4-FFF2-40B4-BE49-F238E27FC236}">
                <a16:creationId xmlns:a16="http://schemas.microsoft.com/office/drawing/2014/main" id="{6A959D82-0C5A-2D0F-D33C-55165AA118ED}"/>
              </a:ext>
            </a:extLst>
          </p:cNvPr>
          <p:cNvSpPr>
            <a:spLocks noGrp="1"/>
          </p:cNvSpPr>
          <p:nvPr>
            <p:ph type="pic" sz="quarter" idx="14"/>
          </p:nvPr>
        </p:nvSpPr>
        <p:spPr/>
        <p:txBody>
          <a:bodyPr/>
          <a:lstStyle/>
          <a:p>
            <a:endParaRPr lang="en-NO"/>
          </a:p>
        </p:txBody>
      </p:sp>
      <p:pic>
        <p:nvPicPr>
          <p:cNvPr id="5" name="Picture 4">
            <a:extLst>
              <a:ext uri="{FF2B5EF4-FFF2-40B4-BE49-F238E27FC236}">
                <a16:creationId xmlns:a16="http://schemas.microsoft.com/office/drawing/2014/main" id="{5CF76560-BA96-6782-176D-8C3D214B6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Tree>
    <p:extLst>
      <p:ext uri="{BB962C8B-B14F-4D97-AF65-F5344CB8AC3E}">
        <p14:creationId xmlns:p14="http://schemas.microsoft.com/office/powerpoint/2010/main" val="200600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5">
            <a:extLst>
              <a:ext uri="{FF2B5EF4-FFF2-40B4-BE49-F238E27FC236}">
                <a16:creationId xmlns:a16="http://schemas.microsoft.com/office/drawing/2014/main" id="{ECC5AFFC-CA4E-6DFC-7F9C-76526330DCE1}"/>
              </a:ext>
            </a:extLst>
          </p:cNvPr>
          <p:cNvSpPr/>
          <p:nvPr/>
        </p:nvSpPr>
        <p:spPr>
          <a:xfrm>
            <a:off x="4454623"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endParaRPr lang="fr-FR" sz="2400">
              <a:solidFill>
                <a:srgbClr val="002157"/>
              </a:solidFill>
            </a:endParaRPr>
          </a:p>
        </p:txBody>
      </p:sp>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Linking EITI to national priorities</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071165" cy="369332"/>
          </a:xfrm>
          <a:prstGeom prst="rect">
            <a:avLst/>
          </a:prstGeom>
          <a:noFill/>
        </p:spPr>
        <p:txBody>
          <a:bodyPr wrap="square" lIns="180000" rtlCol="0">
            <a:spAutoFit/>
          </a:bodyPr>
          <a:lstStyle/>
          <a:p>
            <a:r>
              <a:rPr lang="en-GB">
                <a:solidFill>
                  <a:schemeClr val="tx2"/>
                </a:solidFill>
                <a:latin typeface="Franklin Gothic Medium" panose="020B0603020102020204" pitchFamily="34" charset="0"/>
              </a:rPr>
              <a:t>H</a:t>
            </a:r>
            <a:r>
              <a:rPr lang="en-NO">
                <a:solidFill>
                  <a:schemeClr val="tx2"/>
                </a:solidFill>
                <a:latin typeface="Franklin Gothic Medium" panose="020B0603020102020204" pitchFamily="34" charset="0"/>
              </a:rPr>
              <a:t>OW TO BUILD A WORK PLAN</a:t>
            </a:r>
          </a:p>
        </p:txBody>
      </p:sp>
      <p:sp>
        <p:nvSpPr>
          <p:cNvPr id="5" name="Flowchart: Connector 5">
            <a:extLst>
              <a:ext uri="{FF2B5EF4-FFF2-40B4-BE49-F238E27FC236}">
                <a16:creationId xmlns:a16="http://schemas.microsoft.com/office/drawing/2014/main" id="{15125A16-FFBA-819C-8166-D59F633D21FA}"/>
              </a:ext>
            </a:extLst>
          </p:cNvPr>
          <p:cNvSpPr/>
          <p:nvPr/>
        </p:nvSpPr>
        <p:spPr>
          <a:xfrm>
            <a:off x="5306305" y="2914420"/>
            <a:ext cx="1579391" cy="1575040"/>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cxnSp>
        <p:nvCxnSpPr>
          <p:cNvPr id="6" name="Straight Arrow Connector 5">
            <a:extLst>
              <a:ext uri="{FF2B5EF4-FFF2-40B4-BE49-F238E27FC236}">
                <a16:creationId xmlns:a16="http://schemas.microsoft.com/office/drawing/2014/main" id="{D51FF095-3BE7-50C9-5B2A-05966DDD1BEC}"/>
              </a:ext>
            </a:extLst>
          </p:cNvPr>
          <p:cNvCxnSpPr>
            <a:cxnSpLocks/>
            <a:stCxn id="5" idx="1"/>
            <a:endCxn id="17" idx="1"/>
          </p:cNvCxnSpPr>
          <p:nvPr/>
        </p:nvCxnSpPr>
        <p:spPr>
          <a:xfrm flipH="1" flipV="1">
            <a:off x="4935280" y="2520113"/>
            <a:ext cx="602321" cy="624966"/>
          </a:xfrm>
          <a:prstGeom prst="straightConnector1">
            <a:avLst/>
          </a:prstGeom>
          <a:ln w="28575">
            <a:solidFill>
              <a:srgbClr val="002157"/>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3C8610-E712-F7D9-5E98-C605EA7F1247}"/>
              </a:ext>
            </a:extLst>
          </p:cNvPr>
          <p:cNvSpPr txBox="1"/>
          <p:nvPr/>
        </p:nvSpPr>
        <p:spPr>
          <a:xfrm>
            <a:off x="642812" y="5597378"/>
            <a:ext cx="2859619" cy="707886"/>
          </a:xfrm>
          <a:prstGeom prst="rect">
            <a:avLst/>
          </a:prstGeom>
          <a:noFill/>
        </p:spPr>
        <p:txBody>
          <a:bodyPr wrap="square" rtlCol="0">
            <a:spAutoFit/>
          </a:bodyPr>
          <a:lstStyle/>
          <a:p>
            <a:pPr algn="ctr"/>
            <a:r>
              <a:rPr lang="en-NO" sz="2000" b="1">
                <a:solidFill>
                  <a:srgbClr val="002157"/>
                </a:solidFill>
              </a:rPr>
              <a:t>1. Identifying national &amp; sectoral priorities</a:t>
            </a:r>
          </a:p>
        </p:txBody>
      </p:sp>
      <p:cxnSp>
        <p:nvCxnSpPr>
          <p:cNvPr id="34" name="Straight Arrow Connector 33">
            <a:extLst>
              <a:ext uri="{FF2B5EF4-FFF2-40B4-BE49-F238E27FC236}">
                <a16:creationId xmlns:a16="http://schemas.microsoft.com/office/drawing/2014/main" id="{43979499-C45B-7E06-8E19-88B656D43A0B}"/>
              </a:ext>
            </a:extLst>
          </p:cNvPr>
          <p:cNvCxnSpPr>
            <a:cxnSpLocks/>
            <a:stCxn id="5" idx="7"/>
            <a:endCxn id="17" idx="7"/>
          </p:cNvCxnSpPr>
          <p:nvPr/>
        </p:nvCxnSpPr>
        <p:spPr>
          <a:xfrm flipV="1">
            <a:off x="6654400" y="2520113"/>
            <a:ext cx="601696" cy="624966"/>
          </a:xfrm>
          <a:prstGeom prst="straightConnector1">
            <a:avLst/>
          </a:prstGeom>
          <a:ln w="28575">
            <a:solidFill>
              <a:srgbClr val="002157"/>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A43759A-3A53-556E-08A8-D7ABDFC5E053}"/>
              </a:ext>
            </a:extLst>
          </p:cNvPr>
          <p:cNvSpPr txBox="1"/>
          <p:nvPr/>
        </p:nvSpPr>
        <p:spPr>
          <a:xfrm>
            <a:off x="4454623" y="5434545"/>
            <a:ext cx="3282130" cy="1015663"/>
          </a:xfrm>
          <a:prstGeom prst="rect">
            <a:avLst/>
          </a:prstGeom>
          <a:noFill/>
        </p:spPr>
        <p:txBody>
          <a:bodyPr wrap="square" rtlCol="0">
            <a:spAutoFit/>
          </a:bodyPr>
          <a:lstStyle/>
          <a:p>
            <a:pPr algn="ctr"/>
            <a:r>
              <a:rPr lang="en-NO" sz="2000" b="1">
                <a:solidFill>
                  <a:srgbClr val="002157"/>
                </a:solidFill>
              </a:rPr>
              <a:t>2. Setting objectives that contribute to achieving national priorities</a:t>
            </a:r>
          </a:p>
        </p:txBody>
      </p:sp>
      <p:sp>
        <p:nvSpPr>
          <p:cNvPr id="43" name="Flowchart: Connector 5">
            <a:extLst>
              <a:ext uri="{FF2B5EF4-FFF2-40B4-BE49-F238E27FC236}">
                <a16:creationId xmlns:a16="http://schemas.microsoft.com/office/drawing/2014/main" id="{B3345F0F-1274-5012-0747-BAE147C384E7}"/>
              </a:ext>
            </a:extLst>
          </p:cNvPr>
          <p:cNvSpPr/>
          <p:nvPr/>
        </p:nvSpPr>
        <p:spPr>
          <a:xfrm>
            <a:off x="590838"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r>
              <a:rPr lang="fr-FR" sz="2400">
                <a:solidFill>
                  <a:srgbClr val="002157"/>
                </a:solidFill>
              </a:rPr>
              <a:t>National </a:t>
            </a:r>
            <a:r>
              <a:rPr lang="fr-FR" sz="2400" err="1">
                <a:solidFill>
                  <a:srgbClr val="002157"/>
                </a:solidFill>
              </a:rPr>
              <a:t>context</a:t>
            </a:r>
            <a:r>
              <a:rPr lang="fr-FR" sz="2400">
                <a:solidFill>
                  <a:srgbClr val="002157"/>
                </a:solidFill>
              </a:rPr>
              <a:t> and </a:t>
            </a:r>
            <a:r>
              <a:rPr lang="fr-FR" sz="2400" err="1">
                <a:solidFill>
                  <a:srgbClr val="002157"/>
                </a:solidFill>
              </a:rPr>
              <a:t>priorities</a:t>
            </a:r>
            <a:endParaRPr lang="fr-FR" sz="2400">
              <a:solidFill>
                <a:srgbClr val="002157"/>
              </a:solidFill>
            </a:endParaRPr>
          </a:p>
        </p:txBody>
      </p:sp>
      <p:sp>
        <p:nvSpPr>
          <p:cNvPr id="44" name="Flowchart: Connector 5">
            <a:extLst>
              <a:ext uri="{FF2B5EF4-FFF2-40B4-BE49-F238E27FC236}">
                <a16:creationId xmlns:a16="http://schemas.microsoft.com/office/drawing/2014/main" id="{FD393A49-0AFD-8C89-9C0A-8039D1E50E5A}"/>
              </a:ext>
            </a:extLst>
          </p:cNvPr>
          <p:cNvSpPr/>
          <p:nvPr/>
        </p:nvSpPr>
        <p:spPr>
          <a:xfrm>
            <a:off x="1442520" y="2914420"/>
            <a:ext cx="1579391" cy="1575040"/>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sp>
        <p:nvSpPr>
          <p:cNvPr id="45" name="Flowchart: Connector 5">
            <a:extLst>
              <a:ext uri="{FF2B5EF4-FFF2-40B4-BE49-F238E27FC236}">
                <a16:creationId xmlns:a16="http://schemas.microsoft.com/office/drawing/2014/main" id="{33795E03-0584-057A-E3A3-E3924C5AD7E5}"/>
              </a:ext>
            </a:extLst>
          </p:cNvPr>
          <p:cNvSpPr/>
          <p:nvPr/>
        </p:nvSpPr>
        <p:spPr>
          <a:xfrm>
            <a:off x="8217410" y="2040781"/>
            <a:ext cx="3282130" cy="3273086"/>
          </a:xfrm>
          <a:prstGeom prst="flowChartConnector">
            <a:avLst/>
          </a:prstGeom>
          <a:solidFill>
            <a:schemeClr val="bg1">
              <a:lumMod val="20000"/>
              <a:lumOff val="80000"/>
              <a:alpha val="55728"/>
            </a:schemeClr>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ArchDown">
              <a:avLst/>
            </a:prstTxWarp>
          </a:bodyPr>
          <a:lstStyle/>
          <a:p>
            <a:pPr algn="ctr"/>
            <a:endParaRPr lang="fr-FR" sz="2400">
              <a:solidFill>
                <a:srgbClr val="002157"/>
              </a:solidFill>
            </a:endParaRPr>
          </a:p>
        </p:txBody>
      </p:sp>
      <p:sp>
        <p:nvSpPr>
          <p:cNvPr id="46" name="Flowchart: Connector 5">
            <a:extLst>
              <a:ext uri="{FF2B5EF4-FFF2-40B4-BE49-F238E27FC236}">
                <a16:creationId xmlns:a16="http://schemas.microsoft.com/office/drawing/2014/main" id="{4FBDAE18-FBA8-5989-63EA-5B1F60BE4727}"/>
              </a:ext>
            </a:extLst>
          </p:cNvPr>
          <p:cNvSpPr/>
          <p:nvPr/>
        </p:nvSpPr>
        <p:spPr>
          <a:xfrm>
            <a:off x="8861504" y="2707716"/>
            <a:ext cx="1993941" cy="1988448"/>
          </a:xfrm>
          <a:prstGeom prst="flowChartConnector">
            <a:avLst/>
          </a:prstGeom>
          <a:solidFill>
            <a:srgbClr val="002157"/>
          </a:solid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2400" b="1">
              <a:solidFill>
                <a:srgbClr val="FFFFFF"/>
              </a:solidFill>
            </a:endParaRPr>
          </a:p>
        </p:txBody>
      </p:sp>
      <p:sp>
        <p:nvSpPr>
          <p:cNvPr id="47" name="TextBox 46">
            <a:extLst>
              <a:ext uri="{FF2B5EF4-FFF2-40B4-BE49-F238E27FC236}">
                <a16:creationId xmlns:a16="http://schemas.microsoft.com/office/drawing/2014/main" id="{5642D044-77CE-48DA-3F81-43C44317E1E8}"/>
              </a:ext>
            </a:extLst>
          </p:cNvPr>
          <p:cNvSpPr txBox="1"/>
          <p:nvPr/>
        </p:nvSpPr>
        <p:spPr>
          <a:xfrm>
            <a:off x="8217410" y="5443489"/>
            <a:ext cx="3282130" cy="707886"/>
          </a:xfrm>
          <a:prstGeom prst="rect">
            <a:avLst/>
          </a:prstGeom>
          <a:noFill/>
        </p:spPr>
        <p:txBody>
          <a:bodyPr wrap="square" rtlCol="0">
            <a:spAutoFit/>
          </a:bodyPr>
          <a:lstStyle/>
          <a:p>
            <a:pPr algn="ctr"/>
            <a:r>
              <a:rPr lang="en-NO" sz="2000" b="1">
                <a:solidFill>
                  <a:srgbClr val="002157"/>
                </a:solidFill>
              </a:rPr>
              <a:t>3. Planning activities to achieve objectives</a:t>
            </a:r>
          </a:p>
        </p:txBody>
      </p:sp>
      <p:cxnSp>
        <p:nvCxnSpPr>
          <p:cNvPr id="48" name="Straight Arrow Connector 47">
            <a:extLst>
              <a:ext uri="{FF2B5EF4-FFF2-40B4-BE49-F238E27FC236}">
                <a16:creationId xmlns:a16="http://schemas.microsoft.com/office/drawing/2014/main" id="{DD64C7B7-7F9E-D97A-22CA-F1D767430152}"/>
              </a:ext>
            </a:extLst>
          </p:cNvPr>
          <p:cNvCxnSpPr>
            <a:cxnSpLocks/>
            <a:stCxn id="46" idx="1"/>
          </p:cNvCxnSpPr>
          <p:nvPr/>
        </p:nvCxnSpPr>
        <p:spPr>
          <a:xfrm>
            <a:off x="9153510" y="2998917"/>
            <a:ext cx="394527" cy="379665"/>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297EFCD-BDD3-2B19-77EA-E44BED85FE0D}"/>
              </a:ext>
            </a:extLst>
          </p:cNvPr>
          <p:cNvCxnSpPr>
            <a:cxnSpLocks/>
            <a:stCxn id="46" idx="3"/>
          </p:cNvCxnSpPr>
          <p:nvPr/>
        </p:nvCxnSpPr>
        <p:spPr>
          <a:xfrm flipV="1">
            <a:off x="9153510" y="4027081"/>
            <a:ext cx="394527" cy="377882"/>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AE2453C-54CD-BFD5-5C89-EF3A3B59CB21}"/>
              </a:ext>
            </a:extLst>
          </p:cNvPr>
          <p:cNvCxnSpPr>
            <a:cxnSpLocks/>
            <a:stCxn id="46" idx="5"/>
          </p:cNvCxnSpPr>
          <p:nvPr/>
        </p:nvCxnSpPr>
        <p:spPr>
          <a:xfrm flipH="1" flipV="1">
            <a:off x="10192131" y="4027081"/>
            <a:ext cx="371308" cy="377882"/>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D5F1392-0180-01B3-7AFC-EA4D1A6F8ADF}"/>
              </a:ext>
            </a:extLst>
          </p:cNvPr>
          <p:cNvCxnSpPr>
            <a:cxnSpLocks/>
            <a:stCxn id="46" idx="7"/>
          </p:cNvCxnSpPr>
          <p:nvPr/>
        </p:nvCxnSpPr>
        <p:spPr>
          <a:xfrm flipH="1">
            <a:off x="10192131" y="2998917"/>
            <a:ext cx="371308" cy="428664"/>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757C83-A314-2072-65F2-F70ED80C96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6514" y="3460787"/>
            <a:ext cx="1070778" cy="482305"/>
          </a:xfrm>
          <a:prstGeom prst="rect">
            <a:avLst/>
          </a:prstGeom>
        </p:spPr>
      </p:pic>
      <p:pic>
        <p:nvPicPr>
          <p:cNvPr id="7" name="Picture 6">
            <a:extLst>
              <a:ext uri="{FF2B5EF4-FFF2-40B4-BE49-F238E27FC236}">
                <a16:creationId xmlns:a16="http://schemas.microsoft.com/office/drawing/2014/main" id="{20FA59F1-7820-F652-1AAD-3266D9347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994" y="3460787"/>
            <a:ext cx="1070778" cy="482305"/>
          </a:xfrm>
          <a:prstGeom prst="rect">
            <a:avLst/>
          </a:prstGeom>
        </p:spPr>
      </p:pic>
      <p:pic>
        <p:nvPicPr>
          <p:cNvPr id="8" name="Picture 7">
            <a:extLst>
              <a:ext uri="{FF2B5EF4-FFF2-40B4-BE49-F238E27FC236}">
                <a16:creationId xmlns:a16="http://schemas.microsoft.com/office/drawing/2014/main" id="{675F1C9A-916E-BA27-3DE9-DDB58528AB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0324" y="3460787"/>
            <a:ext cx="1070778" cy="482305"/>
          </a:xfrm>
          <a:prstGeom prst="rect">
            <a:avLst/>
          </a:prstGeom>
        </p:spPr>
      </p:pic>
    </p:spTree>
    <p:extLst>
      <p:ext uri="{BB962C8B-B14F-4D97-AF65-F5344CB8AC3E}">
        <p14:creationId xmlns:p14="http://schemas.microsoft.com/office/powerpoint/2010/main" val="402512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veral sticky notes pinned to a wall&#10;&#10;Description automatically generated">
            <a:extLst>
              <a:ext uri="{FF2B5EF4-FFF2-40B4-BE49-F238E27FC236}">
                <a16:creationId xmlns:a16="http://schemas.microsoft.com/office/drawing/2014/main" id="{4EE2BBFD-121A-B02A-71D3-A947E3F5D1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9572" y="2209989"/>
            <a:ext cx="1903083" cy="2785092"/>
          </a:xfrm>
          <a:prstGeom prst="rect">
            <a:avLst/>
          </a:prstGeom>
        </p:spPr>
      </p:pic>
      <p:pic>
        <p:nvPicPr>
          <p:cNvPr id="18" name="Picture 17" descr="A person holding a clipboard and pen&#10;&#10;Description automatically generated">
            <a:extLst>
              <a:ext uri="{FF2B5EF4-FFF2-40B4-BE49-F238E27FC236}">
                <a16:creationId xmlns:a16="http://schemas.microsoft.com/office/drawing/2014/main" id="{DCFBF711-1171-9A0A-B634-103223EB8A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52171" y="2209989"/>
            <a:ext cx="1903709" cy="2376265"/>
          </a:xfrm>
          <a:prstGeom prst="rect">
            <a:avLst/>
          </a:prstGeom>
        </p:spPr>
      </p:pic>
      <p:pic>
        <p:nvPicPr>
          <p:cNvPr id="11" name="Picture 10" descr="A hand holding a magnifying glass&#10;&#10;Description automatically generated">
            <a:extLst>
              <a:ext uri="{FF2B5EF4-FFF2-40B4-BE49-F238E27FC236}">
                <a16:creationId xmlns:a16="http://schemas.microsoft.com/office/drawing/2014/main" id="{7AFAC338-FCC3-A126-2B50-689244500C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8079"/>
          <a:stretch/>
        </p:blipFill>
        <p:spPr>
          <a:xfrm>
            <a:off x="2935492" y="2227559"/>
            <a:ext cx="1903083" cy="3266861"/>
          </a:xfrm>
          <a:prstGeom prst="rect">
            <a:avLst/>
          </a:prstGeom>
        </p:spPr>
      </p:pic>
      <p:pic>
        <p:nvPicPr>
          <p:cNvPr id="3" name="Picture 2">
            <a:extLst>
              <a:ext uri="{FF2B5EF4-FFF2-40B4-BE49-F238E27FC236}">
                <a16:creationId xmlns:a16="http://schemas.microsoft.com/office/drawing/2014/main" id="{7C4F5B42-ED89-7EBB-A5F0-C979223653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8091" y="2221560"/>
            <a:ext cx="1903083" cy="2668649"/>
          </a:xfrm>
          <a:prstGeom prst="rect">
            <a:avLst/>
          </a:prstGeom>
        </p:spPr>
      </p:pic>
      <p:pic>
        <p:nvPicPr>
          <p:cNvPr id="21" name="Picture 20">
            <a:extLst>
              <a:ext uri="{FF2B5EF4-FFF2-40B4-BE49-F238E27FC236}">
                <a16:creationId xmlns:a16="http://schemas.microsoft.com/office/drawing/2014/main" id="{4250DCA6-D40D-8B7A-61A8-010916E219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0679"/>
          <a:stretch/>
        </p:blipFill>
        <p:spPr>
          <a:xfrm>
            <a:off x="5144146" y="2227560"/>
            <a:ext cx="1903083" cy="3022649"/>
          </a:xfrm>
          <a:prstGeom prst="rect">
            <a:avLst/>
          </a:prstGeom>
        </p:spPr>
      </p:pic>
      <p:sp>
        <p:nvSpPr>
          <p:cNvPr id="2" name="Title 1">
            <a:extLst>
              <a:ext uri="{FF2B5EF4-FFF2-40B4-BE49-F238E27FC236}">
                <a16:creationId xmlns:a16="http://schemas.microsoft.com/office/drawing/2014/main" id="{E12D70FB-8269-8823-FC65-CBB6183AC0D4}"/>
              </a:ext>
            </a:extLst>
          </p:cNvPr>
          <p:cNvSpPr>
            <a:spLocks noGrp="1"/>
          </p:cNvSpPr>
          <p:nvPr>
            <p:ph type="title"/>
          </p:nvPr>
        </p:nvSpPr>
        <p:spPr>
          <a:xfrm>
            <a:off x="642812" y="1191260"/>
            <a:ext cx="10905753" cy="671660"/>
          </a:xfrm>
        </p:spPr>
        <p:txBody>
          <a:bodyPr/>
          <a:lstStyle/>
          <a:p>
            <a:r>
              <a:rPr lang="en-GB"/>
              <a:t>Five step approach</a:t>
            </a:r>
            <a:endParaRPr lang="en-NO"/>
          </a:p>
        </p:txBody>
      </p:sp>
      <p:sp>
        <p:nvSpPr>
          <p:cNvPr id="8" name="Rectangle 7">
            <a:extLst>
              <a:ext uri="{FF2B5EF4-FFF2-40B4-BE49-F238E27FC236}">
                <a16:creationId xmlns:a16="http://schemas.microsoft.com/office/drawing/2014/main" id="{B993FD87-FED2-D59D-8F83-82A609E55D78}"/>
              </a:ext>
            </a:extLst>
          </p:cNvPr>
          <p:cNvSpPr/>
          <p:nvPr/>
        </p:nvSpPr>
        <p:spPr>
          <a:xfrm>
            <a:off x="5144145" y="4586254"/>
            <a:ext cx="1903083" cy="1327909"/>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rPr>
              <a:t>3. Define objectives, activities &amp; scope</a:t>
            </a:r>
          </a:p>
        </p:txBody>
      </p:sp>
      <p:sp>
        <p:nvSpPr>
          <p:cNvPr id="6" name="Rectangle 5">
            <a:extLst>
              <a:ext uri="{FF2B5EF4-FFF2-40B4-BE49-F238E27FC236}">
                <a16:creationId xmlns:a16="http://schemas.microsoft.com/office/drawing/2014/main" id="{0F79CBB1-1C62-8BF3-19E9-B1D300E94912}"/>
              </a:ext>
            </a:extLst>
          </p:cNvPr>
          <p:cNvSpPr/>
          <p:nvPr/>
        </p:nvSpPr>
        <p:spPr>
          <a:xfrm>
            <a:off x="2936118" y="4586254"/>
            <a:ext cx="1903083" cy="1327909"/>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rPr>
              <a:t>2. Identify</a:t>
            </a:r>
            <a:br>
              <a:rPr lang="en-GB" b="1">
                <a:solidFill>
                  <a:srgbClr val="FFFFFF"/>
                </a:solidFill>
              </a:rPr>
            </a:br>
            <a:r>
              <a:rPr lang="en-GB" b="1">
                <a:solidFill>
                  <a:srgbClr val="FFFFFF"/>
                </a:solidFill>
              </a:rPr>
              <a:t>priority issues</a:t>
            </a:r>
          </a:p>
        </p:txBody>
      </p:sp>
      <p:sp>
        <p:nvSpPr>
          <p:cNvPr id="9" name="Rectangle 8">
            <a:extLst>
              <a:ext uri="{FF2B5EF4-FFF2-40B4-BE49-F238E27FC236}">
                <a16:creationId xmlns:a16="http://schemas.microsoft.com/office/drawing/2014/main" id="{6F60ACA7-053E-B0FA-C208-CF62C8E484D8}"/>
              </a:ext>
            </a:extLst>
          </p:cNvPr>
          <p:cNvSpPr/>
          <p:nvPr/>
        </p:nvSpPr>
        <p:spPr>
          <a:xfrm>
            <a:off x="728090" y="4586254"/>
            <a:ext cx="1903083" cy="132790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 algn="ctr"/>
            <a:r>
              <a:rPr lang="en-GB" b="1">
                <a:solidFill>
                  <a:srgbClr val="FFFFFF"/>
                </a:solidFill>
              </a:rPr>
              <a:t>1. Organise</a:t>
            </a:r>
            <a:br>
              <a:rPr lang="en-GB" b="1">
                <a:solidFill>
                  <a:srgbClr val="FFFFFF"/>
                </a:solidFill>
              </a:rPr>
            </a:br>
            <a:r>
              <a:rPr lang="en-GB" b="1">
                <a:solidFill>
                  <a:srgbClr val="FFFFFF"/>
                </a:solidFill>
              </a:rPr>
              <a:t>and prepare</a:t>
            </a:r>
            <a:endParaRPr lang="en-US" sz="2000"/>
          </a:p>
        </p:txBody>
      </p:sp>
      <p:sp>
        <p:nvSpPr>
          <p:cNvPr id="12" name="Rectangle 11">
            <a:extLst>
              <a:ext uri="{FF2B5EF4-FFF2-40B4-BE49-F238E27FC236}">
                <a16:creationId xmlns:a16="http://schemas.microsoft.com/office/drawing/2014/main" id="{1B3E312B-CFAB-9F8F-D313-72E6B4DA83A8}"/>
              </a:ext>
            </a:extLst>
          </p:cNvPr>
          <p:cNvSpPr/>
          <p:nvPr/>
        </p:nvSpPr>
        <p:spPr>
          <a:xfrm>
            <a:off x="7352797" y="4586254"/>
            <a:ext cx="1903083" cy="132790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rPr>
              <a:t>4. Monitor</a:t>
            </a:r>
            <a:br>
              <a:rPr lang="en-GB" b="1">
                <a:solidFill>
                  <a:srgbClr val="FFFFFF"/>
                </a:solidFill>
              </a:rPr>
            </a:br>
            <a:r>
              <a:rPr lang="en-GB" b="1">
                <a:solidFill>
                  <a:srgbClr val="FFFFFF"/>
                </a:solidFill>
              </a:rPr>
              <a:t>and review</a:t>
            </a:r>
          </a:p>
        </p:txBody>
      </p:sp>
      <p:sp>
        <p:nvSpPr>
          <p:cNvPr id="15" name="Rectangle 14">
            <a:extLst>
              <a:ext uri="{FF2B5EF4-FFF2-40B4-BE49-F238E27FC236}">
                <a16:creationId xmlns:a16="http://schemas.microsoft.com/office/drawing/2014/main" id="{5DDF43F6-5CE0-AD27-DD43-15AF16D121F8}"/>
              </a:ext>
            </a:extLst>
          </p:cNvPr>
          <p:cNvSpPr/>
          <p:nvPr/>
        </p:nvSpPr>
        <p:spPr>
          <a:xfrm>
            <a:off x="9561448" y="4586254"/>
            <a:ext cx="1903083" cy="132790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FFFFFF"/>
                </a:solidFill>
              </a:rPr>
              <a:t>5. Plan again</a:t>
            </a:r>
          </a:p>
        </p:txBody>
      </p:sp>
    </p:spTree>
    <p:extLst>
      <p:ext uri="{BB962C8B-B14F-4D97-AF65-F5344CB8AC3E}">
        <p14:creationId xmlns:p14="http://schemas.microsoft.com/office/powerpoint/2010/main" val="354393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4B0B4-BBA1-F2EE-EC8B-971B55661F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3400" y="0"/>
            <a:ext cx="5330397" cy="6858000"/>
          </a:xfrm>
          <a:prstGeom prst="rect">
            <a:avLst/>
          </a:prstGeom>
        </p:spPr>
      </p:pic>
      <p:sp>
        <p:nvSpPr>
          <p:cNvPr id="11" name="Rectangle 10">
            <a:extLst>
              <a:ext uri="{FF2B5EF4-FFF2-40B4-BE49-F238E27FC236}">
                <a16:creationId xmlns:a16="http://schemas.microsoft.com/office/drawing/2014/main" id="{82F9C9A5-96CB-E6E5-634E-332C4B4E4363}"/>
              </a:ext>
            </a:extLst>
          </p:cNvPr>
          <p:cNvSpPr/>
          <p:nvPr/>
        </p:nvSpPr>
        <p:spPr>
          <a:xfrm>
            <a:off x="6878692" y="0"/>
            <a:ext cx="5308600" cy="6857999"/>
          </a:xfrm>
          <a:prstGeom prst="rect">
            <a:avLst/>
          </a:prstGeom>
          <a:solidFill>
            <a:schemeClr val="accent4">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1E0259D1-8368-BE94-3689-738097E1D85F}"/>
              </a:ext>
            </a:extLst>
          </p:cNvPr>
          <p:cNvSpPr>
            <a:spLocks noGrp="1"/>
          </p:cNvSpPr>
          <p:nvPr>
            <p:ph type="body" sz="quarter" idx="11"/>
          </p:nvPr>
        </p:nvSpPr>
        <p:spPr/>
        <p:txBody>
          <a:bodyPr/>
          <a:lstStyle/>
          <a:p>
            <a:r>
              <a:rPr lang="en-GB" sz="3600" b="0">
                <a:solidFill>
                  <a:srgbClr val="FFFFFF"/>
                </a:solidFill>
              </a:rPr>
              <a:t>STEP 1</a:t>
            </a:r>
          </a:p>
          <a:p>
            <a:r>
              <a:rPr lang="en-GB" sz="4000">
                <a:solidFill>
                  <a:srgbClr val="FFFFFF"/>
                </a:solidFill>
              </a:rPr>
              <a:t>Organise and prepare</a:t>
            </a:r>
            <a:endParaRPr lang="en-NO" sz="4000">
              <a:solidFill>
                <a:srgbClr val="FFFFFF"/>
              </a:solidFill>
            </a:endParaRPr>
          </a:p>
        </p:txBody>
      </p:sp>
      <p:sp>
        <p:nvSpPr>
          <p:cNvPr id="9" name="Rectangle 8">
            <a:extLst>
              <a:ext uri="{FF2B5EF4-FFF2-40B4-BE49-F238E27FC236}">
                <a16:creationId xmlns:a16="http://schemas.microsoft.com/office/drawing/2014/main" id="{3F6F806E-C637-D024-C403-4AA7E677283B}"/>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1743988F-AB6E-977B-C533-85339ABA2195}"/>
              </a:ext>
            </a:extLst>
          </p:cNvPr>
          <p:cNvSpPr txBox="1"/>
          <p:nvPr/>
        </p:nvSpPr>
        <p:spPr>
          <a:xfrm>
            <a:off x="1063531" y="1988802"/>
            <a:ext cx="41180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BUILDING A WORK PLAN</a:t>
            </a:r>
            <a:endParaRPr lang="en-NO" sz="280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85196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9406645-C129-C387-D93F-89579104F4E2}"/>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accent4"/>
                </a:solidFill>
                <a:latin typeface="Franklin Gothic Medium" panose="020B0603020102020204" pitchFamily="34" charset="0"/>
              </a:rPr>
              <a:t>STEP 1: ORGANISE AND PREPARE</a:t>
            </a:r>
          </a:p>
        </p:txBody>
      </p:sp>
      <p:sp>
        <p:nvSpPr>
          <p:cNvPr id="17" name="Title 1">
            <a:extLst>
              <a:ext uri="{FF2B5EF4-FFF2-40B4-BE49-F238E27FC236}">
                <a16:creationId xmlns:a16="http://schemas.microsoft.com/office/drawing/2014/main" id="{FA65DA08-54D1-FF58-11B5-E5A6FF2AA89E}"/>
              </a:ext>
            </a:extLst>
          </p:cNvPr>
          <p:cNvSpPr>
            <a:spLocks noGrp="1"/>
          </p:cNvSpPr>
          <p:nvPr>
            <p:ph type="title"/>
          </p:nvPr>
        </p:nvSpPr>
        <p:spPr>
          <a:xfrm>
            <a:off x="643123" y="1191260"/>
            <a:ext cx="10905753" cy="671660"/>
          </a:xfrm>
        </p:spPr>
        <p:txBody>
          <a:bodyPr/>
          <a:lstStyle/>
          <a:p>
            <a:r>
              <a:rPr lang="en-NO"/>
              <a:t>Key questions</a:t>
            </a:r>
          </a:p>
        </p:txBody>
      </p:sp>
      <p:sp>
        <p:nvSpPr>
          <p:cNvPr id="18" name="Content Placeholder 2">
            <a:extLst>
              <a:ext uri="{FF2B5EF4-FFF2-40B4-BE49-F238E27FC236}">
                <a16:creationId xmlns:a16="http://schemas.microsoft.com/office/drawing/2014/main" id="{BE6AA21F-0767-1B28-AF08-2F60094B1E58}"/>
              </a:ext>
            </a:extLst>
          </p:cNvPr>
          <p:cNvSpPr>
            <a:spLocks noGrp="1"/>
          </p:cNvSpPr>
          <p:nvPr>
            <p:ph idx="1"/>
          </p:nvPr>
        </p:nvSpPr>
        <p:spPr>
          <a:xfrm>
            <a:off x="643123" y="2016054"/>
            <a:ext cx="6637787" cy="3241746"/>
          </a:xfrm>
        </p:spPr>
        <p:txBody>
          <a:bodyPr vert="horz" lIns="91440" tIns="45720" rIns="91440" bIns="45720" rtlCol="0" anchor="t">
            <a:noAutofit/>
          </a:bodyPr>
          <a:lstStyle/>
          <a:p>
            <a:pPr marL="457200" marR="91440" indent="-457200" fontAlgn="t">
              <a:lnSpc>
                <a:spcPct val="100000"/>
              </a:lnSpc>
              <a:buClr>
                <a:srgbClr val="002157"/>
              </a:buClr>
              <a:buFont typeface="Wingdings" panose="05000000000000000000" pitchFamily="2" charset="2"/>
              <a:buChar char="§"/>
              <a:defRPr/>
            </a:pPr>
            <a:r>
              <a:rPr lang="en-GB" sz="2600" b="1">
                <a:solidFill>
                  <a:srgbClr val="0090BD"/>
                </a:solidFill>
                <a:latin typeface="Franklin Gothic Book" panose="020B0503020102020204"/>
              </a:rPr>
              <a:t>Who</a:t>
            </a:r>
            <a:r>
              <a:rPr lang="en-GB" sz="2600">
                <a:latin typeface="Franklin Gothic Book" panose="020B0503020102020204"/>
              </a:rPr>
              <a:t> is responsible for work planning?</a:t>
            </a:r>
          </a:p>
          <a:p>
            <a:pPr marL="457200" marR="91440" indent="-457200" fontAlgn="t">
              <a:lnSpc>
                <a:spcPct val="100000"/>
              </a:lnSpc>
              <a:buFont typeface="Wingdings" panose="05000000000000000000" pitchFamily="2" charset="2"/>
              <a:buChar char="§"/>
              <a:defRPr/>
            </a:pPr>
            <a:r>
              <a:rPr lang="en-GB" sz="2600">
                <a:latin typeface="Franklin Gothic Book" panose="020B0503020102020204"/>
              </a:rPr>
              <a:t>How much </a:t>
            </a:r>
            <a:r>
              <a:rPr lang="en-GB" sz="2600" b="1">
                <a:solidFill>
                  <a:srgbClr val="0090BD"/>
                </a:solidFill>
                <a:latin typeface="Franklin Gothic Book" panose="020B0503020102020204"/>
              </a:rPr>
              <a:t>time and resources </a:t>
            </a:r>
            <a:r>
              <a:rPr lang="en-GB" sz="2600">
                <a:latin typeface="Franklin Gothic Book" panose="020B0503020102020204"/>
              </a:rPr>
              <a:t>are needed to produce a work plan?</a:t>
            </a:r>
          </a:p>
          <a:p>
            <a:pPr marL="457200" marR="91440" indent="-457200" fontAlgn="t">
              <a:lnSpc>
                <a:spcPct val="100000"/>
              </a:lnSpc>
              <a:spcBef>
                <a:spcPts val="1000"/>
              </a:spcBef>
              <a:buFont typeface="Wingdings" panose="05000000000000000000" pitchFamily="2" charset="2"/>
              <a:buChar char="§"/>
              <a:defRPr/>
            </a:pPr>
            <a:r>
              <a:rPr lang="en-GB" sz="2600">
                <a:latin typeface="Franklin Gothic Book" panose="020B0503020102020204"/>
              </a:rPr>
              <a:t>Which </a:t>
            </a:r>
            <a:r>
              <a:rPr lang="en-GB" sz="2600" b="1">
                <a:solidFill>
                  <a:srgbClr val="0090BD"/>
                </a:solidFill>
                <a:latin typeface="Franklin Gothic Book" panose="020B0503020102020204"/>
              </a:rPr>
              <a:t>stakeholders should be consulted </a:t>
            </a:r>
            <a:r>
              <a:rPr lang="en-GB" sz="2600">
                <a:latin typeface="Franklin Gothic Book" panose="020B0503020102020204"/>
              </a:rPr>
              <a:t>and how can their views be captured?</a:t>
            </a:r>
          </a:p>
          <a:p>
            <a:pPr marL="457200" marR="91440" indent="-457200" fontAlgn="t">
              <a:lnSpc>
                <a:spcPct val="100000"/>
              </a:lnSpc>
              <a:buFont typeface="Wingdings" panose="05000000000000000000" pitchFamily="2" charset="2"/>
              <a:buChar char="§"/>
              <a:defRPr/>
            </a:pPr>
            <a:r>
              <a:rPr lang="en-GB" sz="2600">
                <a:latin typeface="Franklin Gothic Book" panose="020B0503020102020204"/>
              </a:rPr>
              <a:t>How should </a:t>
            </a:r>
            <a:r>
              <a:rPr lang="en-GB" sz="2600" b="1">
                <a:solidFill>
                  <a:srgbClr val="0090BD"/>
                </a:solidFill>
                <a:latin typeface="Franklin Gothic Book" panose="020B0503020102020204"/>
              </a:rPr>
              <a:t>roles and timeframes </a:t>
            </a:r>
            <a:r>
              <a:rPr lang="en-GB" sz="2600">
                <a:latin typeface="Franklin Gothic Book" panose="020B0503020102020204"/>
              </a:rPr>
              <a:t>be communicated to stakeholders?</a:t>
            </a:r>
          </a:p>
        </p:txBody>
      </p:sp>
      <p:sp>
        <p:nvSpPr>
          <p:cNvPr id="20" name="Content Placeholder 2">
            <a:extLst>
              <a:ext uri="{FF2B5EF4-FFF2-40B4-BE49-F238E27FC236}">
                <a16:creationId xmlns:a16="http://schemas.microsoft.com/office/drawing/2014/main" id="{A8D8FB1D-2271-7D56-DBBF-4160A269DED8}"/>
              </a:ext>
            </a:extLst>
          </p:cNvPr>
          <p:cNvSpPr txBox="1">
            <a:spLocks/>
          </p:cNvSpPr>
          <p:nvPr/>
        </p:nvSpPr>
        <p:spPr>
          <a:xfrm>
            <a:off x="643122" y="5770531"/>
            <a:ext cx="11632698" cy="671660"/>
          </a:xfrm>
          <a:prstGeom prst="rect">
            <a:avLst/>
          </a:prstGeom>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marR="91440" lvl="1" indent="0">
              <a:lnSpc>
                <a:spcPct val="124000"/>
              </a:lnSpc>
              <a:spcBef>
                <a:spcPts val="1000"/>
              </a:spcBef>
              <a:buFont typeface="Franklin Gothic Book" panose="020B0503020102020204" pitchFamily="34" charset="0"/>
              <a:buNone/>
              <a:defRPr/>
            </a:pPr>
            <a:r>
              <a:rPr lang="en-GB" sz="2600" b="1" i="0">
                <a:solidFill>
                  <a:schemeClr val="accent5"/>
                </a:solidFill>
                <a:latin typeface="Arial"/>
                <a:cs typeface="Arial"/>
              </a:rPr>
              <a:t>Tip: </a:t>
            </a:r>
            <a:r>
              <a:rPr lang="en-GB" sz="2600" i="0">
                <a:solidFill>
                  <a:schemeClr val="accent5"/>
                </a:solidFill>
                <a:latin typeface="Arial"/>
                <a:cs typeface="Arial"/>
              </a:rPr>
              <a:t>Ask the EITI International Secretariat for a work planning template! </a:t>
            </a:r>
            <a:endParaRPr lang="en-GB" sz="2600">
              <a:latin typeface="Franklin Gothic Book" panose="020B0503020102020204"/>
            </a:endParaRPr>
          </a:p>
        </p:txBody>
      </p:sp>
    </p:spTree>
    <p:extLst>
      <p:ext uri="{BB962C8B-B14F-4D97-AF65-F5344CB8AC3E}">
        <p14:creationId xmlns:p14="http://schemas.microsoft.com/office/powerpoint/2010/main" val="389352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3" y="2604654"/>
            <a:ext cx="11555508" cy="2715667"/>
          </a:xfrm>
          <a:prstGeom prst="rect">
            <a:avLst/>
          </a:prstGeom>
          <a:solidFill>
            <a:srgbClr val="0090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7" name="Picture 6" descr="A hand holding a magnifying glass&#10;&#10;Description automatically generated">
            <a:extLst>
              <a:ext uri="{FF2B5EF4-FFF2-40B4-BE49-F238E27FC236}">
                <a16:creationId xmlns:a16="http://schemas.microsoft.com/office/drawing/2014/main" id="{9F97A021-38DB-2E81-1C76-1739E8457E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4618" y="5347"/>
            <a:ext cx="5313309" cy="6852653"/>
          </a:xfrm>
          <a:prstGeom prst="rect">
            <a:avLst/>
          </a:prstGeom>
        </p:spPr>
      </p:pic>
      <p:sp>
        <p:nvSpPr>
          <p:cNvPr id="2" name="Rectangle 1">
            <a:extLst>
              <a:ext uri="{FF2B5EF4-FFF2-40B4-BE49-F238E27FC236}">
                <a16:creationId xmlns:a16="http://schemas.microsoft.com/office/drawing/2014/main" id="{5A3336B4-70C4-1DB0-A5AB-DB6E4D1AE7BB}"/>
              </a:ext>
            </a:extLst>
          </p:cNvPr>
          <p:cNvSpPr/>
          <p:nvPr/>
        </p:nvSpPr>
        <p:spPr>
          <a:xfrm>
            <a:off x="6883400" y="1"/>
            <a:ext cx="5308600" cy="6857999"/>
          </a:xfrm>
          <a:prstGeom prst="rect">
            <a:avLst/>
          </a:prstGeom>
          <a:solidFill>
            <a:srgbClr val="0090BF">
              <a:alpha val="708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F2CC78BD-7C0E-610A-F65F-9D9F2BFE4444}"/>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354587"/>
            <a:ext cx="5194765"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3600" b="0">
                <a:solidFill>
                  <a:srgbClr val="FFFFFF"/>
                </a:solidFill>
              </a:rPr>
              <a:t>STEP 2</a:t>
            </a:r>
          </a:p>
          <a:p>
            <a:r>
              <a:rPr lang="en-GB" sz="4000">
                <a:solidFill>
                  <a:srgbClr val="FFFFFF"/>
                </a:solidFill>
              </a:rPr>
              <a:t>Identify priority issues</a:t>
            </a:r>
            <a:endParaRPr lang="en-NO" sz="4000">
              <a:solidFill>
                <a:srgbClr val="FFFFFF"/>
              </a:solidFill>
            </a:endParaRPr>
          </a:p>
        </p:txBody>
      </p:sp>
      <p:sp>
        <p:nvSpPr>
          <p:cNvPr id="4" name="TextBox 3">
            <a:extLst>
              <a:ext uri="{FF2B5EF4-FFF2-40B4-BE49-F238E27FC236}">
                <a16:creationId xmlns:a16="http://schemas.microsoft.com/office/drawing/2014/main" id="{C0E4C460-AAB2-E33F-73AE-72FC90D3E397}"/>
              </a:ext>
            </a:extLst>
          </p:cNvPr>
          <p:cNvSpPr txBox="1"/>
          <p:nvPr/>
        </p:nvSpPr>
        <p:spPr>
          <a:xfrm>
            <a:off x="1063531" y="1988802"/>
            <a:ext cx="41180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BUILDING A WORK PLAN</a:t>
            </a:r>
            <a:endParaRPr lang="en-NO" sz="280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409516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88517"/>
            <a:ext cx="5071165" cy="369332"/>
          </a:xfrm>
          <a:prstGeom prst="rect">
            <a:avLst/>
          </a:prstGeom>
          <a:noFill/>
        </p:spPr>
        <p:txBody>
          <a:bodyPr wrap="square" lIns="180000" rtlCol="0">
            <a:spAutoFit/>
          </a:bodyPr>
          <a:lstStyle/>
          <a:p>
            <a:r>
              <a:rPr lang="en-NO">
                <a:solidFill>
                  <a:srgbClr val="0090BF"/>
                </a:solidFill>
                <a:latin typeface="Franklin Gothic Medium" panose="020B0603020102020204" pitchFamily="34" charset="0"/>
              </a:rPr>
              <a:t>STEP 2: IDENTIFY PRIORITY ISSUES</a:t>
            </a:r>
          </a:p>
        </p:txBody>
      </p:sp>
      <p:pic>
        <p:nvPicPr>
          <p:cNvPr id="5" name="Picture 4">
            <a:extLst>
              <a:ext uri="{FF2B5EF4-FFF2-40B4-BE49-F238E27FC236}">
                <a16:creationId xmlns:a16="http://schemas.microsoft.com/office/drawing/2014/main" id="{5CA28E4E-464D-81C5-4B37-A5D0EFAB77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6" name="Title 1">
            <a:extLst>
              <a:ext uri="{FF2B5EF4-FFF2-40B4-BE49-F238E27FC236}">
                <a16:creationId xmlns:a16="http://schemas.microsoft.com/office/drawing/2014/main" id="{160A5E28-FB6F-B7C7-3A83-AF710B6E317E}"/>
              </a:ext>
            </a:extLst>
          </p:cNvPr>
          <p:cNvSpPr>
            <a:spLocks noGrp="1"/>
          </p:cNvSpPr>
          <p:nvPr>
            <p:ph type="title"/>
          </p:nvPr>
        </p:nvSpPr>
        <p:spPr>
          <a:xfrm>
            <a:off x="642812" y="1883043"/>
            <a:ext cx="5660017" cy="671660"/>
          </a:xfrm>
        </p:spPr>
        <p:txBody>
          <a:bodyPr/>
          <a:lstStyle/>
          <a:p>
            <a:r>
              <a:rPr lang="en-GB"/>
              <a:t>Requirement 1.5(a)</a:t>
            </a:r>
            <a:br>
              <a:rPr lang="en-GB"/>
            </a:br>
            <a:endParaRPr lang="en-US"/>
          </a:p>
        </p:txBody>
      </p:sp>
      <p:cxnSp>
        <p:nvCxnSpPr>
          <p:cNvPr id="8" name="Straight Connector 7">
            <a:extLst>
              <a:ext uri="{FF2B5EF4-FFF2-40B4-BE49-F238E27FC236}">
                <a16:creationId xmlns:a16="http://schemas.microsoft.com/office/drawing/2014/main" id="{61BE471F-2940-3EB4-736B-866E4F996B83}"/>
              </a:ext>
            </a:extLst>
          </p:cNvPr>
          <p:cNvCxnSpPr>
            <a:cxnSpLocks/>
          </p:cNvCxnSpPr>
          <p:nvPr/>
        </p:nvCxnSpPr>
        <p:spPr>
          <a:xfrm>
            <a:off x="756567" y="3557208"/>
            <a:ext cx="1129506" cy="0"/>
          </a:xfrm>
          <a:prstGeom prst="line">
            <a:avLst/>
          </a:prstGeom>
          <a:ln w="476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719CAF-7EE9-364E-B719-BE683B6FD5D5}"/>
              </a:ext>
            </a:extLst>
          </p:cNvPr>
          <p:cNvSpPr txBox="1"/>
          <p:nvPr/>
        </p:nvSpPr>
        <p:spPr>
          <a:xfrm>
            <a:off x="642812" y="2754005"/>
            <a:ext cx="5071165" cy="2492990"/>
          </a:xfrm>
          <a:prstGeom prst="rect">
            <a:avLst/>
          </a:prstGeom>
          <a:noFill/>
        </p:spPr>
        <p:txBody>
          <a:bodyPr wrap="square">
            <a:spAutoFit/>
          </a:bodyPr>
          <a:lstStyle/>
          <a:p>
            <a:r>
              <a:rPr lang="en-GB" sz="2600">
                <a:solidFill>
                  <a:srgbClr val="002157"/>
                </a:solidFill>
              </a:rPr>
              <a:t>The multi-stakeholder group is required to </a:t>
            </a:r>
            <a:r>
              <a:rPr lang="en-GB" sz="2600" b="1">
                <a:solidFill>
                  <a:srgbClr val="0090BD"/>
                </a:solidFill>
              </a:rPr>
              <a:t>maintain a work plan</a:t>
            </a:r>
            <a:r>
              <a:rPr lang="en-GB" sz="2600">
                <a:solidFill>
                  <a:srgbClr val="002157"/>
                </a:solidFill>
              </a:rPr>
              <a:t> for implementation that </a:t>
            </a:r>
            <a:r>
              <a:rPr lang="en-GB" sz="2600">
                <a:solidFill>
                  <a:srgbClr val="002157"/>
                </a:solidFill>
                <a:highlight>
                  <a:srgbClr val="EBEBEB"/>
                </a:highlight>
              </a:rPr>
              <a:t>addresses the most relevant themes for natural resource governance </a:t>
            </a:r>
            <a:r>
              <a:rPr lang="en-GB" sz="2600" b="1">
                <a:solidFill>
                  <a:srgbClr val="0090BF"/>
                </a:solidFill>
                <a:highlight>
                  <a:srgbClr val="EBEBEB"/>
                </a:highlight>
              </a:rPr>
              <a:t>in line with national priorities</a:t>
            </a:r>
            <a:r>
              <a:rPr lang="en-GB" sz="2600">
                <a:solidFill>
                  <a:srgbClr val="002157"/>
                </a:solidFill>
              </a:rPr>
              <a:t>.</a:t>
            </a:r>
          </a:p>
        </p:txBody>
      </p:sp>
    </p:spTree>
    <p:extLst>
      <p:ext uri="{BB962C8B-B14F-4D97-AF65-F5344CB8AC3E}">
        <p14:creationId xmlns:p14="http://schemas.microsoft.com/office/powerpoint/2010/main" val="36638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9C1515-AE84-522C-AE11-FF1DDFC9D4A4}"/>
              </a:ext>
            </a:extLst>
          </p:cNvPr>
          <p:cNvSpPr/>
          <p:nvPr/>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81EE888-D6B6-DEE9-8285-77F23B46E60C}"/>
              </a:ext>
            </a:extLst>
          </p:cNvPr>
          <p:cNvSpPr/>
          <p:nvPr/>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1336608A-560C-25A6-27FB-BAE99D0DE5CC}"/>
              </a:ext>
            </a:extLst>
          </p:cNvPr>
          <p:cNvSpPr txBox="1"/>
          <p:nvPr/>
        </p:nvSpPr>
        <p:spPr>
          <a:xfrm>
            <a:off x="392689" y="1988802"/>
            <a:ext cx="2722543" cy="523220"/>
          </a:xfrm>
          <a:prstGeom prst="rect">
            <a:avLst/>
          </a:prstGeom>
          <a:noFill/>
        </p:spPr>
        <p:txBody>
          <a:bodyPr wrap="square" rtlCol="0">
            <a:spAutoFit/>
          </a:bodyPr>
          <a:lstStyle/>
          <a:p>
            <a:pPr algn="r"/>
            <a:r>
              <a:rPr lang="en-NO" sz="2800">
                <a:solidFill>
                  <a:srgbClr val="FFFFFF"/>
                </a:solidFill>
                <a:latin typeface="Franklin Gothic Medium" panose="020B0603020102020204" pitchFamily="34" charset="0"/>
              </a:rPr>
              <a:t>REFLECTION</a:t>
            </a:r>
          </a:p>
        </p:txBody>
      </p:sp>
      <p:sp>
        <p:nvSpPr>
          <p:cNvPr id="3" name="Title 1">
            <a:extLst>
              <a:ext uri="{FF2B5EF4-FFF2-40B4-BE49-F238E27FC236}">
                <a16:creationId xmlns:a16="http://schemas.microsoft.com/office/drawing/2014/main" id="{C422CEDF-8711-7EA8-058E-40A559936215}"/>
              </a:ext>
            </a:extLst>
          </p:cNvPr>
          <p:cNvSpPr txBox="1">
            <a:spLocks/>
          </p:cNvSpPr>
          <p:nvPr/>
        </p:nvSpPr>
        <p:spPr>
          <a:xfrm>
            <a:off x="642812" y="1194997"/>
            <a:ext cx="10905753" cy="140965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endParaRPr lang="en-NO"/>
          </a:p>
        </p:txBody>
      </p:sp>
      <p:sp>
        <p:nvSpPr>
          <p:cNvPr id="5" name="Title 4">
            <a:extLst>
              <a:ext uri="{FF2B5EF4-FFF2-40B4-BE49-F238E27FC236}">
                <a16:creationId xmlns:a16="http://schemas.microsoft.com/office/drawing/2014/main" id="{43FBB7E1-8DB9-4D3B-AF2D-87ED9F7752E4}"/>
              </a:ext>
            </a:extLst>
          </p:cNvPr>
          <p:cNvSpPr>
            <a:spLocks noGrp="1"/>
          </p:cNvSpPr>
          <p:nvPr>
            <p:ph type="title" idx="4294967295"/>
          </p:nvPr>
        </p:nvSpPr>
        <p:spPr>
          <a:xfrm>
            <a:off x="1063531" y="3100388"/>
            <a:ext cx="5851525" cy="671512"/>
          </a:xfrm>
        </p:spPr>
        <p:txBody>
          <a:bodyPr>
            <a:noAutofit/>
          </a:bodyPr>
          <a:lstStyle/>
          <a:p>
            <a:r>
              <a:rPr lang="en-GB" sz="4000"/>
              <a:t>Why is work planning and monitoring important?</a:t>
            </a:r>
            <a:endParaRPr lang="en-NO" sz="4000"/>
          </a:p>
        </p:txBody>
      </p:sp>
      <p:pic>
        <p:nvPicPr>
          <p:cNvPr id="10" name="Graphic 9" descr="Questions outline">
            <a:extLst>
              <a:ext uri="{FF2B5EF4-FFF2-40B4-BE49-F238E27FC236}">
                <a16:creationId xmlns:a16="http://schemas.microsoft.com/office/drawing/2014/main" id="{0991CF85-39E6-EB01-7E41-B4D1CAAA5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Tree>
    <p:extLst>
      <p:ext uri="{BB962C8B-B14F-4D97-AF65-F5344CB8AC3E}">
        <p14:creationId xmlns:p14="http://schemas.microsoft.com/office/powerpoint/2010/main" val="42428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5C253-E351-8F7F-9A02-050EE9285F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Key questions</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2"/>
            <a:ext cx="6523797" cy="4495308"/>
          </a:xfrm>
        </p:spPr>
        <p:txBody>
          <a:bodyPr>
            <a:normAutofit/>
          </a:bodyPr>
          <a:lstStyle/>
          <a:p>
            <a:pPr marL="457200" marR="91440" lvl="0" indent="-457200" fontAlgn="t">
              <a:lnSpc>
                <a:spcPct val="104000"/>
              </a:lnSpc>
              <a:buFont typeface="Wingdings" panose="05000000000000000000" pitchFamily="2" charset="2"/>
              <a:buChar char="§"/>
              <a:defRPr/>
            </a:pPr>
            <a:r>
              <a:rPr lang="en-GB" sz="2600">
                <a:latin typeface="Franklin Gothic Book" panose="020B0503020102020204"/>
              </a:rPr>
              <a:t>What are the </a:t>
            </a:r>
            <a:r>
              <a:rPr lang="en-GB" sz="2600" b="1">
                <a:solidFill>
                  <a:srgbClr val="0090BD"/>
                </a:solidFill>
                <a:latin typeface="Franklin Gothic Book" panose="020B0503020102020204"/>
              </a:rPr>
              <a:t>weak points </a:t>
            </a:r>
            <a:r>
              <a:rPr lang="en-GB" sz="2600">
                <a:latin typeface="Franklin Gothic Book" panose="020B0503020102020204"/>
              </a:rPr>
              <a:t>in existing disclosure and implementation practice?</a:t>
            </a:r>
          </a:p>
          <a:p>
            <a:pPr marL="457200" marR="91440" lvl="0" indent="-457200" fontAlgn="t">
              <a:lnSpc>
                <a:spcPct val="104000"/>
              </a:lnSpc>
              <a:buFont typeface="Wingdings" panose="05000000000000000000" pitchFamily="2" charset="2"/>
              <a:buChar char="§"/>
              <a:defRPr/>
            </a:pPr>
            <a:r>
              <a:rPr lang="en-GB" sz="2600">
                <a:latin typeface="Franklin Gothic Book" panose="020B0503020102020204"/>
              </a:rPr>
              <a:t>What are the </a:t>
            </a:r>
            <a:r>
              <a:rPr lang="en-GB" sz="2600" b="1">
                <a:solidFill>
                  <a:srgbClr val="0090BD"/>
                </a:solidFill>
                <a:latin typeface="Franklin Gothic Book" panose="020B0503020102020204"/>
              </a:rPr>
              <a:t>national priorities </a:t>
            </a:r>
            <a:r>
              <a:rPr lang="en-GB" sz="2600">
                <a:latin typeface="Franklin Gothic Book" panose="020B0503020102020204"/>
              </a:rPr>
              <a:t>for the extractive industries? </a:t>
            </a:r>
          </a:p>
          <a:p>
            <a:pPr marL="457200" marR="91440" lvl="0" indent="-457200" fontAlgn="t">
              <a:lnSpc>
                <a:spcPct val="104000"/>
              </a:lnSpc>
              <a:buFont typeface="Wingdings" panose="05000000000000000000" pitchFamily="2" charset="2"/>
              <a:buChar char="§"/>
              <a:defRPr/>
            </a:pPr>
            <a:r>
              <a:rPr lang="en-GB" sz="2600">
                <a:latin typeface="Franklin Gothic Book" panose="020B0503020102020204"/>
              </a:rPr>
              <a:t>What do </a:t>
            </a:r>
            <a:r>
              <a:rPr lang="en-GB" sz="2600" b="1">
                <a:solidFill>
                  <a:srgbClr val="0090BD"/>
                </a:solidFill>
                <a:latin typeface="Franklin Gothic Book" panose="020B0503020102020204"/>
              </a:rPr>
              <a:t>key stakeholders </a:t>
            </a:r>
            <a:r>
              <a:rPr lang="en-GB" sz="2600">
                <a:latin typeface="Franklin Gothic Book" panose="020B0503020102020204"/>
              </a:rPr>
              <a:t>think about it?</a:t>
            </a:r>
          </a:p>
          <a:p>
            <a:pPr marL="457200" marR="91440" indent="-457200" fontAlgn="t">
              <a:lnSpc>
                <a:spcPct val="104000"/>
              </a:lnSpc>
              <a:buFont typeface="Wingdings" panose="05000000000000000000" pitchFamily="2" charset="2"/>
              <a:buChar char="§"/>
              <a:defRPr/>
            </a:pPr>
            <a:r>
              <a:rPr lang="en-GB" sz="2600">
                <a:latin typeface="Franklin Gothic Book" panose="020B0503020102020204"/>
              </a:rPr>
              <a:t>How are </a:t>
            </a:r>
            <a:r>
              <a:rPr lang="en-GB" sz="2600" b="1">
                <a:solidFill>
                  <a:srgbClr val="0090BD"/>
                </a:solidFill>
                <a:latin typeface="Franklin Gothic Book" panose="020B0503020102020204"/>
              </a:rPr>
              <a:t>current disclosure practices </a:t>
            </a:r>
            <a:r>
              <a:rPr lang="en-GB" sz="2600">
                <a:latin typeface="Franklin Gothic Book" panose="020B0503020102020204"/>
              </a:rPr>
              <a:t>and national priorities understood by stakeholders?</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88517"/>
            <a:ext cx="5071165" cy="369332"/>
          </a:xfrm>
          <a:prstGeom prst="rect">
            <a:avLst/>
          </a:prstGeom>
          <a:noFill/>
        </p:spPr>
        <p:txBody>
          <a:bodyPr wrap="square" lIns="180000" rtlCol="0">
            <a:spAutoFit/>
          </a:bodyPr>
          <a:lstStyle/>
          <a:p>
            <a:r>
              <a:rPr lang="en-NO">
                <a:solidFill>
                  <a:srgbClr val="0090BF"/>
                </a:solidFill>
                <a:latin typeface="Franklin Gothic Medium" panose="020B0603020102020204" pitchFamily="34" charset="0"/>
              </a:rPr>
              <a:t>STEP 2: IDENTIFY PRIORITY ISSUES</a:t>
            </a:r>
          </a:p>
        </p:txBody>
      </p:sp>
    </p:spTree>
    <p:extLst>
      <p:ext uri="{BB962C8B-B14F-4D97-AF65-F5344CB8AC3E}">
        <p14:creationId xmlns:p14="http://schemas.microsoft.com/office/powerpoint/2010/main" val="294049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FD9ED-FDA5-252A-9B7A-B63CCD4A2FB4}"/>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en-NO"/>
              <a:t>Armenia</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4580001" cy="1913484"/>
          </a:xfrm>
        </p:spPr>
        <p:txBody>
          <a:bodyPr/>
          <a:lstStyle/>
          <a:p>
            <a:r>
              <a:rPr lang="es-MX"/>
              <a:t>EITI work plan identifies rationale for each objective based on identified challenges</a:t>
            </a:r>
          </a:p>
          <a:p>
            <a:r>
              <a:rPr lang="es-MX"/>
              <a:t>Proposes solutions/activites within MSG’s scope</a:t>
            </a:r>
          </a:p>
          <a:p>
            <a:endParaRPr lang="en-GB"/>
          </a:p>
          <a:p>
            <a:endParaRPr lang="en-NO"/>
          </a:p>
        </p:txBody>
      </p:sp>
      <p:sp>
        <p:nvSpPr>
          <p:cNvPr id="16" name="Text Placeholder 15">
            <a:extLst>
              <a:ext uri="{FF2B5EF4-FFF2-40B4-BE49-F238E27FC236}">
                <a16:creationId xmlns:a16="http://schemas.microsoft.com/office/drawing/2014/main" id="{13638E31-1C9D-5298-367C-0AD32D433C09}"/>
              </a:ext>
            </a:extLst>
          </p:cNvPr>
          <p:cNvSpPr>
            <a:spLocks noGrp="1"/>
          </p:cNvSpPr>
          <p:nvPr>
            <p:ph type="body" sz="quarter" idx="13"/>
          </p:nvPr>
        </p:nvSpPr>
        <p:spPr/>
        <p:txBody>
          <a:bodyPr/>
          <a:lstStyle/>
          <a:p>
            <a:r>
              <a:rPr lang="en-NO">
                <a:solidFill>
                  <a:srgbClr val="0090BF"/>
                </a:solidFill>
                <a:latin typeface="Franklin Gothic Medium" panose="020B0603020102020204" pitchFamily="34" charset="0"/>
              </a:rPr>
              <a:t>STEP 2: IDENTIFY PRIORITY ISSUES</a:t>
            </a:r>
          </a:p>
        </p:txBody>
      </p:sp>
      <p:pic>
        <p:nvPicPr>
          <p:cNvPr id="9" name="Picture 8">
            <a:extLst>
              <a:ext uri="{FF2B5EF4-FFF2-40B4-BE49-F238E27FC236}">
                <a16:creationId xmlns:a16="http://schemas.microsoft.com/office/drawing/2014/main" id="{8D32200E-49AC-ACC3-076B-3094AF9300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2205990"/>
            <a:ext cx="5556841" cy="2826484"/>
          </a:xfrm>
          <a:prstGeom prst="rect">
            <a:avLst/>
          </a:prstGeom>
          <a:effectLst>
            <a:outerShdw blurRad="50800" dist="38100" dir="8100000" algn="tr" rotWithShape="0">
              <a:prstClr val="black">
                <a:alpha val="40000"/>
              </a:prstClr>
            </a:outerShdw>
          </a:effectLst>
        </p:spPr>
      </p:pic>
      <p:cxnSp>
        <p:nvCxnSpPr>
          <p:cNvPr id="11" name="Straight Arrow Connector 10">
            <a:extLst>
              <a:ext uri="{FF2B5EF4-FFF2-40B4-BE49-F238E27FC236}">
                <a16:creationId xmlns:a16="http://schemas.microsoft.com/office/drawing/2014/main" id="{1806FB57-9807-7826-6A19-96AEBC735DA6}"/>
              </a:ext>
            </a:extLst>
          </p:cNvPr>
          <p:cNvCxnSpPr>
            <a:cxnSpLocks/>
            <a:stCxn id="4" idx="3"/>
          </p:cNvCxnSpPr>
          <p:nvPr/>
        </p:nvCxnSpPr>
        <p:spPr>
          <a:xfrm flipV="1">
            <a:off x="5429250" y="3313043"/>
            <a:ext cx="2239919" cy="139949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F0ED30-3EEB-CA43-DE9F-9D853D2BB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07" r="3545"/>
          <a:stretch/>
        </p:blipFill>
        <p:spPr>
          <a:xfrm>
            <a:off x="5750450" y="1746787"/>
            <a:ext cx="5849880" cy="4018017"/>
          </a:xfrm>
          <a:prstGeom prst="rect">
            <a:avLst/>
          </a:prstGeom>
          <a:effectLst>
            <a:outerShdw blurRad="50800" dist="38100" dir="8100000" algn="tr" rotWithShape="0">
              <a:prstClr val="black">
                <a:alpha val="40000"/>
              </a:prstClr>
            </a:outerShdw>
          </a:effectLst>
        </p:spPr>
      </p:pic>
      <p:sp>
        <p:nvSpPr>
          <p:cNvPr id="2" name="Text Placeholder 1">
            <a:extLst>
              <a:ext uri="{FF2B5EF4-FFF2-40B4-BE49-F238E27FC236}">
                <a16:creationId xmlns:a16="http://schemas.microsoft.com/office/drawing/2014/main" id="{C34FD9ED-FDA5-252A-9B7A-B63CCD4A2FB4}"/>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en-NO"/>
              <a:t>Mauritania</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3082671" cy="2009008"/>
          </a:xfrm>
        </p:spPr>
        <p:txBody>
          <a:bodyPr/>
          <a:lstStyle/>
          <a:p>
            <a:r>
              <a:rPr lang="es-MX"/>
              <a:t>EITI work plan links objectives of EITI implementation with national priorities</a:t>
            </a:r>
          </a:p>
          <a:p>
            <a:pPr marL="0" indent="0">
              <a:buNone/>
            </a:pPr>
            <a:endParaRPr lang="en-GB"/>
          </a:p>
          <a:p>
            <a:endParaRPr lang="en-NO"/>
          </a:p>
        </p:txBody>
      </p:sp>
      <p:sp>
        <p:nvSpPr>
          <p:cNvPr id="5" name="Text Placeholder 4">
            <a:extLst>
              <a:ext uri="{FF2B5EF4-FFF2-40B4-BE49-F238E27FC236}">
                <a16:creationId xmlns:a16="http://schemas.microsoft.com/office/drawing/2014/main" id="{021721DD-3B8C-83AE-AB96-A820A1C24F31}"/>
              </a:ext>
            </a:extLst>
          </p:cNvPr>
          <p:cNvSpPr>
            <a:spLocks noGrp="1"/>
          </p:cNvSpPr>
          <p:nvPr>
            <p:ph type="body" sz="quarter" idx="13"/>
          </p:nvPr>
        </p:nvSpPr>
        <p:spPr/>
        <p:txBody>
          <a:bodyPr/>
          <a:lstStyle/>
          <a:p>
            <a:r>
              <a:rPr lang="en-GB">
                <a:solidFill>
                  <a:srgbClr val="0090BF"/>
                </a:solidFill>
              </a:rPr>
              <a:t>STEP 2: IDENTIFY PRIORITY ISSUES</a:t>
            </a:r>
          </a:p>
        </p:txBody>
      </p:sp>
    </p:spTree>
    <p:extLst>
      <p:ext uri="{BB962C8B-B14F-4D97-AF65-F5344CB8AC3E}">
        <p14:creationId xmlns:p14="http://schemas.microsoft.com/office/powerpoint/2010/main" val="361229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FD9ED-FDA5-252A-9B7A-B63CCD4A2FB4}"/>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6B94D47D-DE50-AA36-F080-D0CC1F45E4ED}"/>
              </a:ext>
            </a:extLst>
          </p:cNvPr>
          <p:cNvSpPr>
            <a:spLocks noGrp="1"/>
          </p:cNvSpPr>
          <p:nvPr>
            <p:ph type="body" sz="quarter" idx="11"/>
          </p:nvPr>
        </p:nvSpPr>
        <p:spPr/>
        <p:txBody>
          <a:bodyPr/>
          <a:lstStyle/>
          <a:p>
            <a:r>
              <a:rPr lang="en-NO"/>
              <a:t>Argentina</a:t>
            </a:r>
          </a:p>
        </p:txBody>
      </p:sp>
      <p:sp>
        <p:nvSpPr>
          <p:cNvPr id="4" name="Text Placeholder 3">
            <a:extLst>
              <a:ext uri="{FF2B5EF4-FFF2-40B4-BE49-F238E27FC236}">
                <a16:creationId xmlns:a16="http://schemas.microsoft.com/office/drawing/2014/main" id="{B0B3DD14-931C-062C-615D-982F53DECF60}"/>
              </a:ext>
            </a:extLst>
          </p:cNvPr>
          <p:cNvSpPr>
            <a:spLocks noGrp="1"/>
          </p:cNvSpPr>
          <p:nvPr>
            <p:ph type="body" sz="quarter" idx="12"/>
          </p:nvPr>
        </p:nvSpPr>
        <p:spPr>
          <a:xfrm>
            <a:off x="849249" y="3755796"/>
            <a:ext cx="4694301" cy="2210664"/>
          </a:xfrm>
        </p:spPr>
        <p:txBody>
          <a:bodyPr vert="horz" lIns="91440" tIns="45720" rIns="91440" bIns="45720" rtlCol="0" anchor="t">
            <a:noAutofit/>
          </a:bodyPr>
          <a:lstStyle/>
          <a:p>
            <a:pPr marL="383540" indent="-383540"/>
            <a:r>
              <a:rPr lang="es-MX"/>
              <a:t>EITI </a:t>
            </a:r>
            <a:r>
              <a:rPr lang="es-MX" err="1"/>
              <a:t>work</a:t>
            </a:r>
            <a:r>
              <a:rPr lang="es-MX"/>
              <a:t> plan </a:t>
            </a:r>
            <a:r>
              <a:rPr lang="es-MX" err="1"/>
              <a:t>identifies</a:t>
            </a:r>
            <a:r>
              <a:rPr lang="es-MX"/>
              <a:t> </a:t>
            </a:r>
            <a:r>
              <a:rPr lang="es-MX" err="1"/>
              <a:t>lack</a:t>
            </a:r>
            <a:r>
              <a:rPr lang="es-MX"/>
              <a:t> </a:t>
            </a:r>
            <a:r>
              <a:rPr lang="es-MX" err="1"/>
              <a:t>of</a:t>
            </a:r>
            <a:r>
              <a:rPr lang="es-MX"/>
              <a:t> </a:t>
            </a:r>
            <a:r>
              <a:rPr lang="es-MX" err="1"/>
              <a:t>gender-disaggregated</a:t>
            </a:r>
            <a:r>
              <a:rPr lang="es-MX"/>
              <a:t> data</a:t>
            </a:r>
            <a:endParaRPr lang="en-US"/>
          </a:p>
          <a:p>
            <a:pPr marL="383540" indent="-383540"/>
            <a:r>
              <a:rPr lang="es-MX"/>
              <a:t>Includes capacity building activities on gender equality</a:t>
            </a:r>
          </a:p>
        </p:txBody>
      </p:sp>
      <p:sp>
        <p:nvSpPr>
          <p:cNvPr id="5" name="Text Placeholder 4">
            <a:extLst>
              <a:ext uri="{FF2B5EF4-FFF2-40B4-BE49-F238E27FC236}">
                <a16:creationId xmlns:a16="http://schemas.microsoft.com/office/drawing/2014/main" id="{021721DD-3B8C-83AE-AB96-A820A1C24F31}"/>
              </a:ext>
            </a:extLst>
          </p:cNvPr>
          <p:cNvSpPr>
            <a:spLocks noGrp="1"/>
          </p:cNvSpPr>
          <p:nvPr>
            <p:ph type="body" sz="quarter" idx="13"/>
          </p:nvPr>
        </p:nvSpPr>
        <p:spPr/>
        <p:txBody>
          <a:bodyPr/>
          <a:lstStyle/>
          <a:p>
            <a:r>
              <a:rPr lang="en-GB">
                <a:solidFill>
                  <a:srgbClr val="0090BF"/>
                </a:solidFill>
              </a:rPr>
              <a:t>STEP 2: IDENTIFY PRIORITY ISSUES</a:t>
            </a:r>
          </a:p>
        </p:txBody>
      </p:sp>
      <p:pic>
        <p:nvPicPr>
          <p:cNvPr id="6" name="Picture 5">
            <a:extLst>
              <a:ext uri="{FF2B5EF4-FFF2-40B4-BE49-F238E27FC236}">
                <a16:creationId xmlns:a16="http://schemas.microsoft.com/office/drawing/2014/main" id="{AFB19926-6784-0BD9-9B91-929146E178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548" y="1671843"/>
            <a:ext cx="5197820" cy="416790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061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5CCA1-2A8A-2479-699A-E0A538E0BE5B}"/>
              </a:ext>
            </a:extLst>
          </p:cNvPr>
          <p:cNvSpPr/>
          <p:nvPr/>
        </p:nvSpPr>
        <p:spPr>
          <a:xfrm>
            <a:off x="-1" y="1896169"/>
            <a:ext cx="531330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3" name="Picture 2">
            <a:extLst>
              <a:ext uri="{FF2B5EF4-FFF2-40B4-BE49-F238E27FC236}">
                <a16:creationId xmlns:a16="http://schemas.microsoft.com/office/drawing/2014/main" id="{749FD12A-7B33-45FF-E1B0-7FF25E1BE9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1046" y="0"/>
            <a:ext cx="5330397" cy="6858000"/>
          </a:xfrm>
          <a:prstGeom prst="rect">
            <a:avLst/>
          </a:prstGeom>
        </p:spPr>
      </p:pic>
      <p:sp>
        <p:nvSpPr>
          <p:cNvPr id="8" name="Rectangle 7">
            <a:extLst>
              <a:ext uri="{FF2B5EF4-FFF2-40B4-BE49-F238E27FC236}">
                <a16:creationId xmlns:a16="http://schemas.microsoft.com/office/drawing/2014/main" id="{E56D806B-C796-B4B4-F390-266CCFA78B6E}"/>
              </a:ext>
            </a:extLst>
          </p:cNvPr>
          <p:cNvSpPr/>
          <p:nvPr/>
        </p:nvSpPr>
        <p:spPr>
          <a:xfrm>
            <a:off x="6881046" y="1"/>
            <a:ext cx="5308600" cy="6857999"/>
          </a:xfrm>
          <a:prstGeom prst="rect">
            <a:avLst/>
          </a:prstGeom>
          <a:solidFill>
            <a:srgbClr val="89AA2E">
              <a:alpha val="708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84065A60-FD57-63A8-A57F-CCDB84D31CE7}"/>
              </a:ext>
            </a:extLst>
          </p:cNvPr>
          <p:cNvSpPr>
            <a:spLocks noGrp="1"/>
          </p:cNvSpPr>
          <p:nvPr>
            <p:ph type="body" sz="quarter" idx="11"/>
          </p:nvPr>
        </p:nvSpPr>
        <p:spPr/>
        <p:txBody>
          <a:bodyPr/>
          <a:lstStyle/>
          <a:p>
            <a:r>
              <a:rPr lang="en-GB" sz="3600" b="0">
                <a:solidFill>
                  <a:srgbClr val="FFFFFF"/>
                </a:solidFill>
              </a:rPr>
              <a:t>STEP 3</a:t>
            </a:r>
          </a:p>
          <a:p>
            <a:r>
              <a:rPr lang="en-GB" sz="4000">
                <a:solidFill>
                  <a:srgbClr val="FFFFFF"/>
                </a:solidFill>
              </a:rPr>
              <a:t>Define objectives, activities and scope </a:t>
            </a:r>
            <a:endParaRPr lang="en-NO" sz="4000">
              <a:solidFill>
                <a:srgbClr val="FFFFFF"/>
              </a:solidFill>
            </a:endParaRPr>
          </a:p>
        </p:txBody>
      </p:sp>
      <p:sp>
        <p:nvSpPr>
          <p:cNvPr id="6" name="TextBox 5">
            <a:extLst>
              <a:ext uri="{FF2B5EF4-FFF2-40B4-BE49-F238E27FC236}">
                <a16:creationId xmlns:a16="http://schemas.microsoft.com/office/drawing/2014/main" id="{35B93506-5636-5E94-4CF1-210DFE783ED3}"/>
              </a:ext>
            </a:extLst>
          </p:cNvPr>
          <p:cNvSpPr txBox="1"/>
          <p:nvPr/>
        </p:nvSpPr>
        <p:spPr>
          <a:xfrm>
            <a:off x="1063531" y="1988802"/>
            <a:ext cx="41180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BUILDING A WORK PLAN</a:t>
            </a:r>
            <a:endParaRPr lang="en-NO" sz="280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93393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63CC19-EE08-41F4-95BD-0BBB883D66A3}"/>
              </a:ext>
            </a:extLst>
          </p:cNvPr>
          <p:cNvPicPr>
            <a:picLocks noChangeAspect="1"/>
          </p:cNvPicPr>
          <p:nvPr/>
        </p:nvPicPr>
        <p:blipFill>
          <a:blip r:embed="rId3" cstate="screen">
            <a:duotone>
              <a:schemeClr val="accent3">
                <a:shade val="45000"/>
                <a:satMod val="135000"/>
              </a:schemeClr>
              <a:prstClr val="white"/>
            </a:duotone>
            <a:alphaModFix amt="30000"/>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Key questions</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10287126" cy="4361121"/>
          </a:xfrm>
        </p:spPr>
        <p:txBody>
          <a:bodyPr>
            <a:normAutofit/>
          </a:bodyPr>
          <a:lstStyle/>
          <a:p>
            <a:pPr marL="457200" indent="-457200">
              <a:lnSpc>
                <a:spcPct val="104000"/>
              </a:lnSpc>
              <a:buFont typeface="Wingdings" panose="05000000000000000000" pitchFamily="2" charset="2"/>
              <a:buChar char="§"/>
              <a:defRPr/>
            </a:pPr>
            <a:r>
              <a:rPr lang="en-GB" sz="2600">
                <a:latin typeface="Franklin Gothic Book" panose="020B0503020102020204"/>
              </a:rPr>
              <a:t>Which activities will </a:t>
            </a:r>
            <a:r>
              <a:rPr lang="en-GB" sz="2600" b="1">
                <a:solidFill>
                  <a:srgbClr val="0090BD"/>
                </a:solidFill>
                <a:latin typeface="Franklin Gothic Book" panose="020B0503020102020204"/>
              </a:rPr>
              <a:t>directly contribute to work plan objectives </a:t>
            </a:r>
            <a:r>
              <a:rPr lang="en-GB" sz="2600">
                <a:latin typeface="Franklin Gothic Book" panose="020B0503020102020204"/>
              </a:rPr>
              <a:t>and other aspects of resource governance required by the EITI Standard?</a:t>
            </a:r>
          </a:p>
          <a:p>
            <a:pPr marL="457200" indent="-457200">
              <a:lnSpc>
                <a:spcPct val="104000"/>
              </a:lnSpc>
              <a:buFont typeface="Wingdings" panose="05000000000000000000" pitchFamily="2" charset="2"/>
              <a:buChar char="§"/>
              <a:defRPr/>
            </a:pPr>
            <a:r>
              <a:rPr lang="en-GB" sz="2600">
                <a:latin typeface="Franklin Gothic Book" panose="020B0503020102020204"/>
              </a:rPr>
              <a:t>Which </a:t>
            </a:r>
            <a:r>
              <a:rPr lang="en-GB" sz="2600" b="1">
                <a:solidFill>
                  <a:srgbClr val="0090BD"/>
                </a:solidFill>
                <a:latin typeface="Franklin Gothic Book" panose="020B0503020102020204"/>
              </a:rPr>
              <a:t>EITI Requirements </a:t>
            </a:r>
            <a:r>
              <a:rPr lang="en-GB" sz="2600">
                <a:latin typeface="Franklin Gothic Book" panose="020B0503020102020204"/>
              </a:rPr>
              <a:t>are prioritised, and why?</a:t>
            </a:r>
          </a:p>
          <a:p>
            <a:pPr marL="457200" indent="-457200">
              <a:lnSpc>
                <a:spcPct val="104000"/>
              </a:lnSpc>
              <a:buFont typeface="Wingdings" panose="05000000000000000000" pitchFamily="2" charset="2"/>
              <a:buChar char="§"/>
              <a:defRPr/>
            </a:pPr>
            <a:r>
              <a:rPr lang="en-GB" sz="2600">
                <a:latin typeface="Franklin Gothic Book" panose="020B0503020102020204"/>
              </a:rPr>
              <a:t>Are activities </a:t>
            </a:r>
            <a:r>
              <a:rPr lang="en-GB" sz="2600" b="1">
                <a:solidFill>
                  <a:srgbClr val="0090BD"/>
                </a:solidFill>
                <a:latin typeface="Franklin Gothic Book" panose="020B0503020102020204"/>
              </a:rPr>
              <a:t>measurable</a:t>
            </a:r>
            <a:r>
              <a:rPr lang="en-GB" sz="2600">
                <a:latin typeface="Franklin Gothic Book" panose="020B0503020102020204"/>
              </a:rPr>
              <a:t> and </a:t>
            </a:r>
            <a:r>
              <a:rPr lang="en-GB" sz="2600" b="1">
                <a:solidFill>
                  <a:srgbClr val="0090BD"/>
                </a:solidFill>
                <a:latin typeface="Franklin Gothic Book" panose="020B0503020102020204"/>
              </a:rPr>
              <a:t>time-bound</a:t>
            </a:r>
            <a:r>
              <a:rPr lang="en-GB" sz="2600">
                <a:latin typeface="Franklin Gothic Book" panose="020B0503020102020204"/>
              </a:rPr>
              <a:t>?</a:t>
            </a:r>
          </a:p>
          <a:p>
            <a:pPr marL="457200" indent="-457200">
              <a:lnSpc>
                <a:spcPct val="104000"/>
              </a:lnSpc>
              <a:buFont typeface="Wingdings" panose="05000000000000000000" pitchFamily="2" charset="2"/>
              <a:buChar char="§"/>
              <a:defRPr/>
            </a:pPr>
            <a:r>
              <a:rPr lang="en-GB" sz="2600">
                <a:latin typeface="Franklin Gothic Book" panose="020B0503020102020204"/>
              </a:rPr>
              <a:t>Are activities </a:t>
            </a:r>
            <a:r>
              <a:rPr lang="en-GB" sz="2600" b="1">
                <a:solidFill>
                  <a:srgbClr val="0090BD"/>
                </a:solidFill>
                <a:latin typeface="Franklin Gothic Book" panose="020B0503020102020204"/>
              </a:rPr>
              <a:t>costed</a:t>
            </a:r>
            <a:r>
              <a:rPr lang="en-GB" sz="2600">
                <a:latin typeface="Franklin Gothic Book" panose="020B0503020102020204"/>
              </a:rPr>
              <a:t>, and is </a:t>
            </a:r>
            <a:r>
              <a:rPr lang="en-GB" sz="2600" b="1">
                <a:solidFill>
                  <a:srgbClr val="0090BD"/>
                </a:solidFill>
                <a:latin typeface="Franklin Gothic Book" panose="020B0503020102020204"/>
              </a:rPr>
              <a:t>funding</a:t>
            </a:r>
            <a:r>
              <a:rPr lang="en-GB" sz="2600">
                <a:latin typeface="Franklin Gothic Book" panose="020B0503020102020204"/>
              </a:rPr>
              <a:t> available?</a:t>
            </a:r>
          </a:p>
          <a:p>
            <a:pPr marL="457200" indent="-457200">
              <a:lnSpc>
                <a:spcPct val="104000"/>
              </a:lnSpc>
              <a:buClr>
                <a:srgbClr val="002157"/>
              </a:buClr>
              <a:buFont typeface="Wingdings" panose="05000000000000000000" pitchFamily="2" charset="2"/>
              <a:buChar char="§"/>
              <a:defRPr/>
            </a:pPr>
            <a:r>
              <a:rPr lang="en-GB" sz="2600" b="1">
                <a:solidFill>
                  <a:srgbClr val="0090BD"/>
                </a:solidFill>
                <a:latin typeface="Franklin Gothic Book" panose="020B0503020102020204"/>
              </a:rPr>
              <a:t>Who</a:t>
            </a:r>
            <a:r>
              <a:rPr lang="en-GB" sz="2600">
                <a:latin typeface="Franklin Gothic Book" panose="020B0503020102020204"/>
              </a:rPr>
              <a:t> will carry out the activities?</a:t>
            </a:r>
          </a:p>
          <a:p>
            <a:pPr marL="457200" indent="-457200">
              <a:lnSpc>
                <a:spcPct val="104000"/>
              </a:lnSpc>
              <a:buFont typeface="Wingdings" panose="05000000000000000000" pitchFamily="2" charset="2"/>
              <a:buChar char="§"/>
              <a:defRPr/>
            </a:pPr>
            <a:r>
              <a:rPr lang="en-GB" sz="2600">
                <a:latin typeface="Franklin Gothic Book" panose="020B0503020102020204"/>
              </a:rPr>
              <a:t>What is the </a:t>
            </a:r>
            <a:r>
              <a:rPr lang="en-GB" sz="2600" b="1">
                <a:solidFill>
                  <a:srgbClr val="0090BD"/>
                </a:solidFill>
                <a:latin typeface="Franklin Gothic Book" panose="020B0503020102020204"/>
              </a:rPr>
              <a:t>timeframe</a:t>
            </a:r>
            <a:r>
              <a:rPr lang="en-GB" sz="2600">
                <a:latin typeface="Franklin Gothic Book" panose="020B0503020102020204"/>
              </a:rPr>
              <a:t> for carrying out activities, including communication and dissemination?</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STEP 3: DEFINE OBJECTIVES, ACTIVITIES AND SCOPE</a:t>
            </a:r>
          </a:p>
        </p:txBody>
      </p:sp>
    </p:spTree>
    <p:extLst>
      <p:ext uri="{BB962C8B-B14F-4D97-AF65-F5344CB8AC3E}">
        <p14:creationId xmlns:p14="http://schemas.microsoft.com/office/powerpoint/2010/main" val="40932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Setting SMART objectives</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2" y="2215236"/>
            <a:ext cx="10905753" cy="907321"/>
          </a:xfrm>
        </p:spPr>
        <p:txBody>
          <a:bodyPr>
            <a:normAutofit/>
          </a:bodyPr>
          <a:lstStyle/>
          <a:p>
            <a:pPr marL="0" indent="0">
              <a:lnSpc>
                <a:spcPct val="104000"/>
              </a:lnSpc>
              <a:buNone/>
              <a:defRPr/>
            </a:pPr>
            <a:r>
              <a:rPr lang="en-GB" sz="2600">
                <a:latin typeface="Franklin Gothic Book" panose="020B0503020102020204"/>
              </a:rPr>
              <a:t>To achieve objectives and recommendations from Validation and reporting, activities should be:</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STEP 3: DEFINE OBJECTIVES, ACTIVITIES AND SCOPE</a:t>
            </a:r>
          </a:p>
        </p:txBody>
      </p:sp>
      <p:pic>
        <p:nvPicPr>
          <p:cNvPr id="14" name="Graphic 13">
            <a:extLst>
              <a:ext uri="{FF2B5EF4-FFF2-40B4-BE49-F238E27FC236}">
                <a16:creationId xmlns:a16="http://schemas.microsoft.com/office/drawing/2014/main" id="{E8BA2EC2-EDBE-A41E-D8BF-CBF0617AF3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5694" y="3540167"/>
            <a:ext cx="1440000" cy="1440000"/>
          </a:xfrm>
          <a:prstGeom prst="rect">
            <a:avLst/>
          </a:prstGeom>
        </p:spPr>
      </p:pic>
      <p:pic>
        <p:nvPicPr>
          <p:cNvPr id="15" name="Graphic 14">
            <a:extLst>
              <a:ext uri="{FF2B5EF4-FFF2-40B4-BE49-F238E27FC236}">
                <a16:creationId xmlns:a16="http://schemas.microsoft.com/office/drawing/2014/main" id="{B6343664-6712-1C9A-5527-67538758BDD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78878" y="3540167"/>
            <a:ext cx="1440000" cy="1440000"/>
          </a:xfrm>
          <a:prstGeom prst="rect">
            <a:avLst/>
          </a:prstGeom>
        </p:spPr>
      </p:pic>
      <p:pic>
        <p:nvPicPr>
          <p:cNvPr id="16" name="Graphic 15">
            <a:extLst>
              <a:ext uri="{FF2B5EF4-FFF2-40B4-BE49-F238E27FC236}">
                <a16:creationId xmlns:a16="http://schemas.microsoft.com/office/drawing/2014/main" id="{B6191A2E-350E-1E18-F071-70047356E2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279850" y="3540167"/>
            <a:ext cx="1440000" cy="1440000"/>
          </a:xfrm>
          <a:prstGeom prst="rect">
            <a:avLst/>
          </a:prstGeom>
        </p:spPr>
      </p:pic>
      <p:sp>
        <p:nvSpPr>
          <p:cNvPr id="17" name="TextBox 16">
            <a:extLst>
              <a:ext uri="{FF2B5EF4-FFF2-40B4-BE49-F238E27FC236}">
                <a16:creationId xmlns:a16="http://schemas.microsoft.com/office/drawing/2014/main" id="{53CCD01A-E719-A7F7-5073-75F9E505EF0C}"/>
              </a:ext>
            </a:extLst>
          </p:cNvPr>
          <p:cNvSpPr txBox="1"/>
          <p:nvPr/>
        </p:nvSpPr>
        <p:spPr>
          <a:xfrm>
            <a:off x="474721" y="5303844"/>
            <a:ext cx="1921945" cy="461665"/>
          </a:xfrm>
          <a:prstGeom prst="rect">
            <a:avLst/>
          </a:prstGeom>
          <a:noFill/>
        </p:spPr>
        <p:txBody>
          <a:bodyPr wrap="square" rtlCol="0">
            <a:spAutoFit/>
          </a:bodyPr>
          <a:lstStyle/>
          <a:p>
            <a:pPr algn="ctr"/>
            <a:r>
              <a:rPr lang="en-NO" sz="2400" b="1">
                <a:solidFill>
                  <a:srgbClr val="002157"/>
                </a:solidFill>
              </a:rPr>
              <a:t>Specific</a:t>
            </a:r>
          </a:p>
        </p:txBody>
      </p:sp>
      <p:sp>
        <p:nvSpPr>
          <p:cNvPr id="18" name="TextBox 17">
            <a:extLst>
              <a:ext uri="{FF2B5EF4-FFF2-40B4-BE49-F238E27FC236}">
                <a16:creationId xmlns:a16="http://schemas.microsoft.com/office/drawing/2014/main" id="{9BAAD439-298F-28E7-95F3-2C10B1D819D4}"/>
              </a:ext>
            </a:extLst>
          </p:cNvPr>
          <p:cNvSpPr txBox="1"/>
          <p:nvPr/>
        </p:nvSpPr>
        <p:spPr>
          <a:xfrm>
            <a:off x="2529944" y="5303844"/>
            <a:ext cx="2293971" cy="461665"/>
          </a:xfrm>
          <a:prstGeom prst="rect">
            <a:avLst/>
          </a:prstGeom>
          <a:noFill/>
        </p:spPr>
        <p:txBody>
          <a:bodyPr wrap="square" rtlCol="0">
            <a:spAutoFit/>
          </a:bodyPr>
          <a:lstStyle/>
          <a:p>
            <a:pPr algn="ctr"/>
            <a:r>
              <a:rPr lang="en-NO" sz="2400" b="1">
                <a:solidFill>
                  <a:schemeClr val="bg1"/>
                </a:solidFill>
              </a:rPr>
              <a:t>Measurable</a:t>
            </a:r>
          </a:p>
        </p:txBody>
      </p:sp>
      <p:sp>
        <p:nvSpPr>
          <p:cNvPr id="19" name="TextBox 18">
            <a:extLst>
              <a:ext uri="{FF2B5EF4-FFF2-40B4-BE49-F238E27FC236}">
                <a16:creationId xmlns:a16="http://schemas.microsoft.com/office/drawing/2014/main" id="{15941C2B-A5EB-11F8-E558-F4E58B2F21F6}"/>
              </a:ext>
            </a:extLst>
          </p:cNvPr>
          <p:cNvSpPr txBox="1"/>
          <p:nvPr/>
        </p:nvSpPr>
        <p:spPr>
          <a:xfrm>
            <a:off x="5073241" y="5303844"/>
            <a:ext cx="1790128" cy="461665"/>
          </a:xfrm>
          <a:prstGeom prst="rect">
            <a:avLst/>
          </a:prstGeom>
          <a:noFill/>
        </p:spPr>
        <p:txBody>
          <a:bodyPr wrap="square" rtlCol="0">
            <a:spAutoFit/>
          </a:bodyPr>
          <a:lstStyle/>
          <a:p>
            <a:pPr algn="ctr"/>
            <a:r>
              <a:rPr lang="en-GB" sz="2400" b="1">
                <a:solidFill>
                  <a:srgbClr val="0090BD"/>
                </a:solidFill>
              </a:rPr>
              <a:t>Achievable</a:t>
            </a:r>
          </a:p>
        </p:txBody>
      </p:sp>
      <p:sp>
        <p:nvSpPr>
          <p:cNvPr id="20" name="TextBox 19">
            <a:extLst>
              <a:ext uri="{FF2B5EF4-FFF2-40B4-BE49-F238E27FC236}">
                <a16:creationId xmlns:a16="http://schemas.microsoft.com/office/drawing/2014/main" id="{527FC791-7802-29AD-AA86-5396565690B8}"/>
              </a:ext>
            </a:extLst>
          </p:cNvPr>
          <p:cNvSpPr txBox="1"/>
          <p:nvPr/>
        </p:nvSpPr>
        <p:spPr>
          <a:xfrm>
            <a:off x="7505246" y="5303844"/>
            <a:ext cx="1440000" cy="461665"/>
          </a:xfrm>
          <a:prstGeom prst="rect">
            <a:avLst/>
          </a:prstGeom>
          <a:noFill/>
        </p:spPr>
        <p:txBody>
          <a:bodyPr wrap="square" rtlCol="0">
            <a:spAutoFit/>
          </a:bodyPr>
          <a:lstStyle/>
          <a:p>
            <a:pPr algn="ctr"/>
            <a:r>
              <a:rPr lang="en-GB" sz="2400" b="1">
                <a:solidFill>
                  <a:srgbClr val="00C3F0"/>
                </a:solidFill>
              </a:rPr>
              <a:t>Relevant</a:t>
            </a:r>
          </a:p>
        </p:txBody>
      </p:sp>
      <p:sp>
        <p:nvSpPr>
          <p:cNvPr id="21" name="TextBox 20">
            <a:extLst>
              <a:ext uri="{FF2B5EF4-FFF2-40B4-BE49-F238E27FC236}">
                <a16:creationId xmlns:a16="http://schemas.microsoft.com/office/drawing/2014/main" id="{4CF7ECAC-52E3-F52D-68E4-CDBB94883263}"/>
              </a:ext>
            </a:extLst>
          </p:cNvPr>
          <p:cNvSpPr txBox="1"/>
          <p:nvPr/>
        </p:nvSpPr>
        <p:spPr>
          <a:xfrm>
            <a:off x="9587123" y="5303844"/>
            <a:ext cx="2017051" cy="461665"/>
          </a:xfrm>
          <a:prstGeom prst="rect">
            <a:avLst/>
          </a:prstGeom>
          <a:noFill/>
        </p:spPr>
        <p:txBody>
          <a:bodyPr wrap="square" rtlCol="0">
            <a:spAutoFit/>
          </a:bodyPr>
          <a:lstStyle/>
          <a:p>
            <a:pPr algn="ctr"/>
            <a:r>
              <a:rPr lang="en-GB" sz="2400" b="1">
                <a:solidFill>
                  <a:srgbClr val="89AA2E"/>
                </a:solidFill>
              </a:rPr>
              <a:t>Time-bound</a:t>
            </a:r>
          </a:p>
        </p:txBody>
      </p:sp>
      <p:pic>
        <p:nvPicPr>
          <p:cNvPr id="25" name="Graphic 15">
            <a:extLst>
              <a:ext uri="{FF2B5EF4-FFF2-40B4-BE49-F238E27FC236}">
                <a16:creationId xmlns:a16="http://schemas.microsoft.com/office/drawing/2014/main" id="{2296EA05-D132-E81F-2C80-0944627D53E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05246" y="3540167"/>
            <a:ext cx="1440000" cy="1440000"/>
          </a:xfrm>
          <a:prstGeom prst="rect">
            <a:avLst/>
          </a:prstGeom>
        </p:spPr>
      </p:pic>
      <p:pic>
        <p:nvPicPr>
          <p:cNvPr id="6" name="Graphic 5">
            <a:extLst>
              <a:ext uri="{FF2B5EF4-FFF2-40B4-BE49-F238E27FC236}">
                <a16:creationId xmlns:a16="http://schemas.microsoft.com/office/drawing/2014/main" id="{F25C0876-F282-750A-D13C-A396D06D07A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01937" y="3480957"/>
            <a:ext cx="1187421" cy="1464486"/>
          </a:xfrm>
          <a:prstGeom prst="rect">
            <a:avLst/>
          </a:prstGeom>
        </p:spPr>
      </p:pic>
    </p:spTree>
    <p:extLst>
      <p:ext uri="{BB962C8B-B14F-4D97-AF65-F5344CB8AC3E}">
        <p14:creationId xmlns:p14="http://schemas.microsoft.com/office/powerpoint/2010/main" val="397748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866296"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STEP 3: DEFINE OBJECTIVES, ACTIVITIES AND SCOPE</a:t>
            </a:r>
          </a:p>
        </p:txBody>
      </p:sp>
      <p:pic>
        <p:nvPicPr>
          <p:cNvPr id="5" name="Picture 4">
            <a:extLst>
              <a:ext uri="{FF2B5EF4-FFF2-40B4-BE49-F238E27FC236}">
                <a16:creationId xmlns:a16="http://schemas.microsoft.com/office/drawing/2014/main" id="{290373C2-878B-F1CF-3F11-B4DC498E67F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8" name="Title 1">
            <a:extLst>
              <a:ext uri="{FF2B5EF4-FFF2-40B4-BE49-F238E27FC236}">
                <a16:creationId xmlns:a16="http://schemas.microsoft.com/office/drawing/2014/main" id="{9E89A0A0-12EA-38C9-134D-86049487CC36}"/>
              </a:ext>
            </a:extLst>
          </p:cNvPr>
          <p:cNvSpPr>
            <a:spLocks noGrp="1"/>
          </p:cNvSpPr>
          <p:nvPr>
            <p:ph type="title"/>
          </p:nvPr>
        </p:nvSpPr>
        <p:spPr>
          <a:xfrm>
            <a:off x="642812" y="1883043"/>
            <a:ext cx="5660017" cy="671660"/>
          </a:xfrm>
        </p:spPr>
        <p:txBody>
          <a:bodyPr/>
          <a:lstStyle/>
          <a:p>
            <a:r>
              <a:rPr lang="en-GB"/>
              <a:t>Requirement 1.5(a)</a:t>
            </a:r>
            <a:br>
              <a:rPr lang="en-GB"/>
            </a:br>
            <a:endParaRPr lang="en-US"/>
          </a:p>
        </p:txBody>
      </p:sp>
      <p:sp>
        <p:nvSpPr>
          <p:cNvPr id="13" name="TextBox 12">
            <a:extLst>
              <a:ext uri="{FF2B5EF4-FFF2-40B4-BE49-F238E27FC236}">
                <a16:creationId xmlns:a16="http://schemas.microsoft.com/office/drawing/2014/main" id="{530FB1E3-0B7E-9B1B-F4F7-BD5E2C4B0F3D}"/>
              </a:ext>
            </a:extLst>
          </p:cNvPr>
          <p:cNvSpPr txBox="1"/>
          <p:nvPr/>
        </p:nvSpPr>
        <p:spPr>
          <a:xfrm>
            <a:off x="642812" y="2754005"/>
            <a:ext cx="6398068" cy="2893100"/>
          </a:xfrm>
          <a:prstGeom prst="rect">
            <a:avLst/>
          </a:prstGeom>
          <a:noFill/>
        </p:spPr>
        <p:txBody>
          <a:bodyPr wrap="square">
            <a:spAutoFit/>
          </a:bodyPr>
          <a:lstStyle/>
          <a:p>
            <a:r>
              <a:rPr lang="en-GB" sz="2600">
                <a:solidFill>
                  <a:srgbClr val="002157"/>
                </a:solidFill>
              </a:rPr>
              <a:t>The work plan must include: </a:t>
            </a:r>
          </a:p>
          <a:p>
            <a:pPr marL="457200" indent="-457200">
              <a:buFont typeface="Wingdings" pitchFamily="2" charset="2"/>
              <a:buChar char="§"/>
            </a:pPr>
            <a:r>
              <a:rPr lang="en-GB" sz="2600">
                <a:solidFill>
                  <a:srgbClr val="002157"/>
                </a:solidFill>
              </a:rPr>
              <a:t>Justification of </a:t>
            </a:r>
            <a:r>
              <a:rPr lang="en-GB" sz="2600" b="1">
                <a:solidFill>
                  <a:srgbClr val="0090BF"/>
                </a:solidFill>
              </a:rPr>
              <a:t>which EITI Requirements are prioritised</a:t>
            </a:r>
            <a:r>
              <a:rPr lang="en-GB" sz="2600">
                <a:solidFill>
                  <a:srgbClr val="002157"/>
                </a:solidFill>
              </a:rPr>
              <a:t>, and a description of which activities in the work plan contribute to fulfilling each requirement.</a:t>
            </a:r>
          </a:p>
          <a:p>
            <a:pPr marL="457200" indent="-457200">
              <a:buFont typeface="Wingdings" pitchFamily="2" charset="2"/>
              <a:buChar char="§"/>
            </a:pPr>
            <a:r>
              <a:rPr lang="en-GB" sz="2600">
                <a:solidFill>
                  <a:srgbClr val="002157"/>
                </a:solidFill>
              </a:rPr>
              <a:t>A </a:t>
            </a:r>
            <a:r>
              <a:rPr lang="en-GB" sz="2600" b="1">
                <a:solidFill>
                  <a:srgbClr val="0090BF"/>
                </a:solidFill>
              </a:rPr>
              <a:t>fully costed budget </a:t>
            </a:r>
            <a:r>
              <a:rPr lang="en-GB" sz="2600">
                <a:solidFill>
                  <a:srgbClr val="002157"/>
                </a:solidFill>
              </a:rPr>
              <a:t>that identifies sources of funding. </a:t>
            </a:r>
          </a:p>
        </p:txBody>
      </p:sp>
      <p:cxnSp>
        <p:nvCxnSpPr>
          <p:cNvPr id="14" name="Straight Connector 13">
            <a:extLst>
              <a:ext uri="{FF2B5EF4-FFF2-40B4-BE49-F238E27FC236}">
                <a16:creationId xmlns:a16="http://schemas.microsoft.com/office/drawing/2014/main" id="{96A74836-EB7F-4D8E-BD30-D2BD08D43192}"/>
              </a:ext>
            </a:extLst>
          </p:cNvPr>
          <p:cNvCxnSpPr>
            <a:cxnSpLocks/>
          </p:cNvCxnSpPr>
          <p:nvPr/>
        </p:nvCxnSpPr>
        <p:spPr>
          <a:xfrm>
            <a:off x="2744393" y="3152937"/>
            <a:ext cx="69900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64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nb-NO" err="1"/>
              <a:t>Consider</a:t>
            </a:r>
            <a:r>
              <a:rPr lang="nb-NO"/>
              <a:t> </a:t>
            </a:r>
            <a:r>
              <a:rPr lang="nb-NO" err="1"/>
              <a:t>the</a:t>
            </a:r>
            <a:r>
              <a:rPr lang="nb-NO"/>
              <a:t> </a:t>
            </a:r>
            <a:r>
              <a:rPr lang="nb-NO" err="1"/>
              <a:t>annual</a:t>
            </a:r>
            <a:r>
              <a:rPr lang="nb-NO"/>
              <a:t> </a:t>
            </a:r>
            <a:r>
              <a:rPr lang="nb-NO" err="1"/>
              <a:t>disclosure</a:t>
            </a:r>
            <a:r>
              <a:rPr lang="nb-NO"/>
              <a:t> </a:t>
            </a:r>
            <a:r>
              <a:rPr lang="nb-NO" err="1"/>
              <a:t>cycle</a:t>
            </a:r>
            <a:endParaRPr lang="en-NO"/>
          </a:p>
        </p:txBody>
      </p:sp>
      <p:sp>
        <p:nvSpPr>
          <p:cNvPr id="4" name="TextBox 3">
            <a:extLst>
              <a:ext uri="{FF2B5EF4-FFF2-40B4-BE49-F238E27FC236}">
                <a16:creationId xmlns:a16="http://schemas.microsoft.com/office/drawing/2014/main" id="{DFF8F552-1381-A29B-47A4-4C740AD8BA51}"/>
              </a:ext>
            </a:extLst>
          </p:cNvPr>
          <p:cNvSpPr txBox="1"/>
          <p:nvPr/>
        </p:nvSpPr>
        <p:spPr>
          <a:xfrm>
            <a:off x="801370" y="499947"/>
            <a:ext cx="5601252"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STEP 3: DEFINE OBJECTIVES, ACTIVITIES AND SCOPE</a:t>
            </a:r>
          </a:p>
        </p:txBody>
      </p:sp>
      <p:pic>
        <p:nvPicPr>
          <p:cNvPr id="7" name="Picture 6">
            <a:extLst>
              <a:ext uri="{FF2B5EF4-FFF2-40B4-BE49-F238E27FC236}">
                <a16:creationId xmlns:a16="http://schemas.microsoft.com/office/drawing/2014/main" id="{AEA94765-0042-CA9A-B74E-AEB708A2A3FA}"/>
              </a:ext>
            </a:extLst>
          </p:cNvPr>
          <p:cNvPicPr>
            <a:picLocks noChangeAspect="1"/>
          </p:cNvPicPr>
          <p:nvPr/>
        </p:nvPicPr>
        <p:blipFill>
          <a:blip r:embed="rId3"/>
          <a:stretch>
            <a:fillRect/>
          </a:stretch>
        </p:blipFill>
        <p:spPr>
          <a:xfrm>
            <a:off x="5369791" y="3237231"/>
            <a:ext cx="1952166" cy="1952166"/>
          </a:xfrm>
          <a:prstGeom prst="rect">
            <a:avLst/>
          </a:prstGeom>
        </p:spPr>
      </p:pic>
      <p:grpSp>
        <p:nvGrpSpPr>
          <p:cNvPr id="8" name="Group 7">
            <a:extLst>
              <a:ext uri="{FF2B5EF4-FFF2-40B4-BE49-F238E27FC236}">
                <a16:creationId xmlns:a16="http://schemas.microsoft.com/office/drawing/2014/main" id="{ACCC15F5-FE91-BC19-6DD8-0836C35ABA7C}"/>
              </a:ext>
            </a:extLst>
          </p:cNvPr>
          <p:cNvGrpSpPr/>
          <p:nvPr/>
        </p:nvGrpSpPr>
        <p:grpSpPr>
          <a:xfrm>
            <a:off x="6047905" y="2081637"/>
            <a:ext cx="5017241" cy="838129"/>
            <a:chOff x="6047905" y="2160714"/>
            <a:chExt cx="5017241" cy="838129"/>
          </a:xfrm>
        </p:grpSpPr>
        <p:sp>
          <p:nvSpPr>
            <p:cNvPr id="9" name="TextBox 8">
              <a:extLst>
                <a:ext uri="{FF2B5EF4-FFF2-40B4-BE49-F238E27FC236}">
                  <a16:creationId xmlns:a16="http://schemas.microsoft.com/office/drawing/2014/main" id="{5A81E2AE-11D1-6422-BAC1-5178EC348E2E}"/>
                </a:ext>
              </a:extLst>
            </p:cNvPr>
            <p:cNvSpPr txBox="1"/>
            <p:nvPr/>
          </p:nvSpPr>
          <p:spPr>
            <a:xfrm>
              <a:off x="8869074" y="2229402"/>
              <a:ext cx="2196072" cy="769441"/>
            </a:xfrm>
            <a:prstGeom prst="rect">
              <a:avLst/>
            </a:prstGeom>
            <a:noFill/>
          </p:spPr>
          <p:txBody>
            <a:bodyPr wrap="square" rtlCol="0">
              <a:spAutoFit/>
            </a:bodyPr>
            <a:lstStyle/>
            <a:p>
              <a:r>
                <a:rPr lang="en-GB" sz="1400" b="1">
                  <a:solidFill>
                    <a:schemeClr val="tx2"/>
                  </a:solidFill>
                  <a:latin typeface="Franklin Gothic Demi" panose="020B0603020102020204" pitchFamily="34" charset="0"/>
                </a:rPr>
                <a:t>AGREE</a:t>
              </a:r>
              <a:r>
                <a:rPr lang="en-GB" sz="1400">
                  <a:solidFill>
                    <a:schemeClr val="accent5"/>
                  </a:solidFill>
                  <a:latin typeface="Franklin Gothic Medium" panose="020B0603020102020204" pitchFamily="34" charset="0"/>
                </a:rPr>
                <a:t> </a:t>
              </a:r>
              <a:r>
                <a:rPr lang="en-GB" sz="1400">
                  <a:latin typeface="Franklin Gothic Medium" panose="020B0603020102020204" pitchFamily="34" charset="0"/>
                </a:rPr>
                <a:t>work plan</a:t>
              </a:r>
            </a:p>
            <a:p>
              <a:r>
                <a:rPr lang="en-GB" sz="1000" i="1">
                  <a:solidFill>
                    <a:srgbClr val="424242"/>
                  </a:solidFill>
                </a:rPr>
                <a:t>MSG with support from the national secretariat, in consultation with broader constituencies </a:t>
              </a:r>
            </a:p>
          </p:txBody>
        </p:sp>
        <p:grpSp>
          <p:nvGrpSpPr>
            <p:cNvPr id="10" name="Group 9">
              <a:extLst>
                <a:ext uri="{FF2B5EF4-FFF2-40B4-BE49-F238E27FC236}">
                  <a16:creationId xmlns:a16="http://schemas.microsoft.com/office/drawing/2014/main" id="{15DA0A04-E185-4F7F-B35E-8AAF378F7CC3}"/>
                </a:ext>
              </a:extLst>
            </p:cNvPr>
            <p:cNvGrpSpPr/>
            <p:nvPr/>
          </p:nvGrpSpPr>
          <p:grpSpPr>
            <a:xfrm>
              <a:off x="6047905" y="2160714"/>
              <a:ext cx="2740322" cy="694215"/>
              <a:chOff x="6047905" y="2160714"/>
              <a:chExt cx="2740322" cy="694215"/>
            </a:xfrm>
          </p:grpSpPr>
          <p:pic>
            <p:nvPicPr>
              <p:cNvPr id="11" name="Picture 10">
                <a:extLst>
                  <a:ext uri="{FF2B5EF4-FFF2-40B4-BE49-F238E27FC236}">
                    <a16:creationId xmlns:a16="http://schemas.microsoft.com/office/drawing/2014/main" id="{563DE6EA-DBE1-1143-3618-EF10071F2459}"/>
                  </a:ext>
                </a:extLst>
              </p:cNvPr>
              <p:cNvPicPr>
                <a:picLocks noChangeAspect="1"/>
              </p:cNvPicPr>
              <p:nvPr/>
            </p:nvPicPr>
            <p:blipFill>
              <a:blip r:embed="rId4"/>
              <a:stretch>
                <a:fillRect/>
              </a:stretch>
            </p:blipFill>
            <p:spPr>
              <a:xfrm>
                <a:off x="6047905" y="2160714"/>
                <a:ext cx="2740322" cy="694215"/>
              </a:xfrm>
              <a:prstGeom prst="rect">
                <a:avLst/>
              </a:prstGeom>
            </p:spPr>
          </p:pic>
          <p:sp>
            <p:nvSpPr>
              <p:cNvPr id="12" name="TextBox 11">
                <a:extLst>
                  <a:ext uri="{FF2B5EF4-FFF2-40B4-BE49-F238E27FC236}">
                    <a16:creationId xmlns:a16="http://schemas.microsoft.com/office/drawing/2014/main" id="{2859FB14-E811-BA3E-CD61-03B8A5F1B3CC}"/>
                  </a:ext>
                </a:extLst>
              </p:cNvPr>
              <p:cNvSpPr txBox="1"/>
              <p:nvPr/>
            </p:nvSpPr>
            <p:spPr>
              <a:xfrm>
                <a:off x="6915730" y="2297584"/>
                <a:ext cx="1872497" cy="553998"/>
              </a:xfrm>
              <a:prstGeom prst="rect">
                <a:avLst/>
              </a:prstGeom>
              <a:noFill/>
            </p:spPr>
            <p:txBody>
              <a:bodyPr wrap="square" rtlCol="0">
                <a:spAutoFit/>
              </a:bodyPr>
              <a:lstStyle/>
              <a:p>
                <a:r>
                  <a:rPr lang="en-GB" sz="1500">
                    <a:solidFill>
                      <a:srgbClr val="FFFFFF"/>
                    </a:solidFill>
                    <a:latin typeface="Franklin Gothic Medium" panose="020B0603020102020204" pitchFamily="34" charset="0"/>
                  </a:rPr>
                  <a:t>Establish objectives of EITI</a:t>
                </a:r>
              </a:p>
            </p:txBody>
          </p:sp>
        </p:grpSp>
      </p:grpSp>
      <p:grpSp>
        <p:nvGrpSpPr>
          <p:cNvPr id="13" name="Group 12">
            <a:extLst>
              <a:ext uri="{FF2B5EF4-FFF2-40B4-BE49-F238E27FC236}">
                <a16:creationId xmlns:a16="http://schemas.microsoft.com/office/drawing/2014/main" id="{0527073F-BCE5-DA3F-6D0C-ABA57715C502}"/>
              </a:ext>
            </a:extLst>
          </p:cNvPr>
          <p:cNvGrpSpPr/>
          <p:nvPr/>
        </p:nvGrpSpPr>
        <p:grpSpPr>
          <a:xfrm>
            <a:off x="7492286" y="3237231"/>
            <a:ext cx="4237266" cy="1200329"/>
            <a:chOff x="7492286" y="3316308"/>
            <a:chExt cx="4237266" cy="1200329"/>
          </a:xfrm>
        </p:grpSpPr>
        <p:grpSp>
          <p:nvGrpSpPr>
            <p:cNvPr id="22" name="Group 21">
              <a:extLst>
                <a:ext uri="{FF2B5EF4-FFF2-40B4-BE49-F238E27FC236}">
                  <a16:creationId xmlns:a16="http://schemas.microsoft.com/office/drawing/2014/main" id="{CE4A87F9-F056-2BD1-19A3-7DEAAF326D89}"/>
                </a:ext>
              </a:extLst>
            </p:cNvPr>
            <p:cNvGrpSpPr/>
            <p:nvPr/>
          </p:nvGrpSpPr>
          <p:grpSpPr>
            <a:xfrm>
              <a:off x="7492286" y="3359230"/>
              <a:ext cx="2078054" cy="599078"/>
              <a:chOff x="7492286" y="3359230"/>
              <a:chExt cx="2078054" cy="599078"/>
            </a:xfrm>
          </p:grpSpPr>
          <p:pic>
            <p:nvPicPr>
              <p:cNvPr id="26" name="Picture 25">
                <a:extLst>
                  <a:ext uri="{FF2B5EF4-FFF2-40B4-BE49-F238E27FC236}">
                    <a16:creationId xmlns:a16="http://schemas.microsoft.com/office/drawing/2014/main" id="{FA70FEB6-C8F2-D911-7751-6DCECB6B3E51}"/>
                  </a:ext>
                </a:extLst>
              </p:cNvPr>
              <p:cNvPicPr>
                <a:picLocks noChangeAspect="1"/>
              </p:cNvPicPr>
              <p:nvPr/>
            </p:nvPicPr>
            <p:blipFill>
              <a:blip r:embed="rId5"/>
              <a:stretch>
                <a:fillRect/>
              </a:stretch>
            </p:blipFill>
            <p:spPr>
              <a:xfrm>
                <a:off x="7492286" y="3359230"/>
                <a:ext cx="2078053" cy="599078"/>
              </a:xfrm>
              <a:prstGeom prst="rect">
                <a:avLst/>
              </a:prstGeom>
            </p:spPr>
          </p:pic>
          <p:sp>
            <p:nvSpPr>
              <p:cNvPr id="27" name="TextBox 26">
                <a:extLst>
                  <a:ext uri="{FF2B5EF4-FFF2-40B4-BE49-F238E27FC236}">
                    <a16:creationId xmlns:a16="http://schemas.microsoft.com/office/drawing/2014/main" id="{0A525B1A-71CF-A0AB-8243-8AF8274B00DE}"/>
                  </a:ext>
                </a:extLst>
              </p:cNvPr>
              <p:cNvSpPr txBox="1"/>
              <p:nvPr/>
            </p:nvSpPr>
            <p:spPr>
              <a:xfrm>
                <a:off x="8377385" y="3376666"/>
                <a:ext cx="1192955" cy="553998"/>
              </a:xfrm>
              <a:prstGeom prst="rect">
                <a:avLst/>
              </a:prstGeom>
              <a:noFill/>
            </p:spPr>
            <p:txBody>
              <a:bodyPr wrap="square" rtlCol="0">
                <a:spAutoFit/>
              </a:bodyPr>
              <a:lstStyle/>
              <a:p>
                <a:r>
                  <a:rPr lang="en-GB" sz="1500">
                    <a:solidFill>
                      <a:srgbClr val="FFFFFF"/>
                    </a:solidFill>
                    <a:latin typeface="Franklin Gothic Medium" panose="020B0603020102020204" pitchFamily="34" charset="0"/>
                  </a:rPr>
                  <a:t>Review disclosures</a:t>
                </a:r>
              </a:p>
            </p:txBody>
          </p:sp>
        </p:grpSp>
        <p:sp>
          <p:nvSpPr>
            <p:cNvPr id="23" name="TextBox 22">
              <a:extLst>
                <a:ext uri="{FF2B5EF4-FFF2-40B4-BE49-F238E27FC236}">
                  <a16:creationId xmlns:a16="http://schemas.microsoft.com/office/drawing/2014/main" id="{97E660E2-9C10-8F5A-E87B-C8F07622F01E}"/>
                </a:ext>
              </a:extLst>
            </p:cNvPr>
            <p:cNvSpPr txBox="1"/>
            <p:nvPr/>
          </p:nvSpPr>
          <p:spPr>
            <a:xfrm>
              <a:off x="9651499" y="3316308"/>
              <a:ext cx="2078053" cy="1200329"/>
            </a:xfrm>
            <a:prstGeom prst="rect">
              <a:avLst/>
            </a:prstGeom>
            <a:noFill/>
          </p:spPr>
          <p:txBody>
            <a:bodyPr wrap="square" rtlCol="0">
              <a:spAutoFit/>
            </a:bodyPr>
            <a:lstStyle/>
            <a:p>
              <a:r>
                <a:rPr lang="en-GB" sz="1400" b="1">
                  <a:solidFill>
                    <a:srgbClr val="0090BF"/>
                  </a:solidFill>
                  <a:latin typeface="Franklin Gothic Demi" panose="020B0603020102020204" pitchFamily="34" charset="0"/>
                </a:rPr>
                <a:t>MAP</a:t>
              </a:r>
              <a:r>
                <a:rPr lang="en-GB" sz="1400">
                  <a:solidFill>
                    <a:schemeClr val="accent5"/>
                  </a:solidFill>
                  <a:latin typeface="Franklin Gothic Medium" panose="020B0603020102020204" pitchFamily="34" charset="0"/>
                </a:rPr>
                <a:t> </a:t>
              </a:r>
              <a:r>
                <a:rPr lang="en-GB" sz="1400">
                  <a:latin typeface="Franklin Gothic Medium" panose="020B0603020102020204" pitchFamily="34" charset="0"/>
                </a:rPr>
                <a:t>existing disclosures using “Transparency template” tool</a:t>
              </a:r>
            </a:p>
            <a:p>
              <a:r>
                <a:rPr lang="en-GB" sz="1000" i="1">
                  <a:solidFill>
                    <a:srgbClr val="424242"/>
                  </a:solidFill>
                </a:rPr>
                <a:t>MSG with support from the national secretariat, consultant or Independent Administrator</a:t>
              </a:r>
            </a:p>
          </p:txBody>
        </p:sp>
      </p:grpSp>
      <p:grpSp>
        <p:nvGrpSpPr>
          <p:cNvPr id="28" name="Group 27">
            <a:extLst>
              <a:ext uri="{FF2B5EF4-FFF2-40B4-BE49-F238E27FC236}">
                <a16:creationId xmlns:a16="http://schemas.microsoft.com/office/drawing/2014/main" id="{4197B0C9-E0B8-A7FA-5C60-A64F2EA14544}"/>
              </a:ext>
            </a:extLst>
          </p:cNvPr>
          <p:cNvGrpSpPr/>
          <p:nvPr/>
        </p:nvGrpSpPr>
        <p:grpSpPr>
          <a:xfrm>
            <a:off x="7365233" y="4815383"/>
            <a:ext cx="4204380" cy="1261884"/>
            <a:chOff x="7365233" y="4894460"/>
            <a:chExt cx="4204380" cy="1261884"/>
          </a:xfrm>
        </p:grpSpPr>
        <p:grpSp>
          <p:nvGrpSpPr>
            <p:cNvPr id="29" name="Group 28">
              <a:extLst>
                <a:ext uri="{FF2B5EF4-FFF2-40B4-BE49-F238E27FC236}">
                  <a16:creationId xmlns:a16="http://schemas.microsoft.com/office/drawing/2014/main" id="{1D5FD81A-F60E-DA6D-156B-34C9E69D3077}"/>
                </a:ext>
              </a:extLst>
            </p:cNvPr>
            <p:cNvGrpSpPr/>
            <p:nvPr/>
          </p:nvGrpSpPr>
          <p:grpSpPr>
            <a:xfrm>
              <a:off x="7365233" y="4918490"/>
              <a:ext cx="1799861" cy="599078"/>
              <a:chOff x="7365233" y="4918490"/>
              <a:chExt cx="1799861" cy="599078"/>
            </a:xfrm>
          </p:grpSpPr>
          <p:pic>
            <p:nvPicPr>
              <p:cNvPr id="31" name="Picture 30">
                <a:extLst>
                  <a:ext uri="{FF2B5EF4-FFF2-40B4-BE49-F238E27FC236}">
                    <a16:creationId xmlns:a16="http://schemas.microsoft.com/office/drawing/2014/main" id="{43549328-B63A-8AB8-05C2-53A673086A5F}"/>
                  </a:ext>
                </a:extLst>
              </p:cNvPr>
              <p:cNvPicPr>
                <a:picLocks noChangeAspect="1"/>
              </p:cNvPicPr>
              <p:nvPr/>
            </p:nvPicPr>
            <p:blipFill>
              <a:blip r:embed="rId6"/>
              <a:stretch>
                <a:fillRect/>
              </a:stretch>
            </p:blipFill>
            <p:spPr>
              <a:xfrm>
                <a:off x="7365233" y="4918490"/>
                <a:ext cx="1779080" cy="599078"/>
              </a:xfrm>
              <a:prstGeom prst="rect">
                <a:avLst/>
              </a:prstGeom>
            </p:spPr>
          </p:pic>
          <p:sp>
            <p:nvSpPr>
              <p:cNvPr id="32" name="TextBox 31">
                <a:extLst>
                  <a:ext uri="{FF2B5EF4-FFF2-40B4-BE49-F238E27FC236}">
                    <a16:creationId xmlns:a16="http://schemas.microsoft.com/office/drawing/2014/main" id="{09653162-A181-B860-D945-AD3BFB9805F3}"/>
                  </a:ext>
                </a:extLst>
              </p:cNvPr>
              <p:cNvSpPr txBox="1"/>
              <p:nvPr/>
            </p:nvSpPr>
            <p:spPr>
              <a:xfrm>
                <a:off x="8246503" y="4952874"/>
                <a:ext cx="918591" cy="553998"/>
              </a:xfrm>
              <a:prstGeom prst="rect">
                <a:avLst/>
              </a:prstGeom>
              <a:noFill/>
            </p:spPr>
            <p:txBody>
              <a:bodyPr wrap="square" rtlCol="0">
                <a:spAutoFit/>
              </a:bodyPr>
              <a:lstStyle/>
              <a:p>
                <a:r>
                  <a:rPr lang="en-GB" sz="1500">
                    <a:solidFill>
                      <a:srgbClr val="FFFFFF"/>
                    </a:solidFill>
                    <a:latin typeface="Franklin Gothic Medium" panose="020B0603020102020204" pitchFamily="34" charset="0"/>
                  </a:rPr>
                  <a:t>Disclose data</a:t>
                </a:r>
              </a:p>
            </p:txBody>
          </p:sp>
        </p:grpSp>
        <p:sp>
          <p:nvSpPr>
            <p:cNvPr id="30" name="TextBox 29">
              <a:extLst>
                <a:ext uri="{FF2B5EF4-FFF2-40B4-BE49-F238E27FC236}">
                  <a16:creationId xmlns:a16="http://schemas.microsoft.com/office/drawing/2014/main" id="{F2CC54C3-55E5-2F24-626B-ADE74F2E8AE8}"/>
                </a:ext>
              </a:extLst>
            </p:cNvPr>
            <p:cNvSpPr txBox="1"/>
            <p:nvPr/>
          </p:nvSpPr>
          <p:spPr>
            <a:xfrm>
              <a:off x="9269090" y="4894460"/>
              <a:ext cx="2300523" cy="1261884"/>
            </a:xfrm>
            <a:prstGeom prst="rect">
              <a:avLst/>
            </a:prstGeom>
            <a:noFill/>
          </p:spPr>
          <p:txBody>
            <a:bodyPr wrap="square" rtlCol="0">
              <a:spAutoFit/>
            </a:bodyPr>
            <a:lstStyle/>
            <a:p>
              <a:r>
                <a:rPr lang="en-GB" sz="1400" b="1">
                  <a:solidFill>
                    <a:srgbClr val="00C3F0"/>
                  </a:solidFill>
                  <a:latin typeface="Franklin Gothic Demi" panose="020B0603020102020204" pitchFamily="34" charset="0"/>
                </a:rPr>
                <a:t>COLLECT AND DISCLOSE</a:t>
              </a:r>
              <a:r>
                <a:rPr lang="en-GB" sz="1400">
                  <a:solidFill>
                    <a:srgbClr val="00C3F0"/>
                  </a:solidFill>
                  <a:latin typeface="Franklin Gothic Medium" panose="020B0603020102020204" pitchFamily="34" charset="0"/>
                </a:rPr>
                <a:t> </a:t>
              </a:r>
              <a:r>
                <a:rPr lang="en-GB" sz="1400">
                  <a:latin typeface="Franklin Gothic Medium" panose="020B0603020102020204" pitchFamily="34" charset="0"/>
                </a:rPr>
                <a:t>data through government and company systems / EITI Report</a:t>
              </a:r>
            </a:p>
            <a:p>
              <a:r>
                <a:rPr lang="en-GB" sz="1000" i="1">
                  <a:solidFill>
                    <a:srgbClr val="424242"/>
                  </a:solidFill>
                </a:rPr>
                <a:t>Government agencies, companies and Independent Administrator</a:t>
              </a:r>
            </a:p>
          </p:txBody>
        </p:sp>
      </p:grpSp>
      <p:sp>
        <p:nvSpPr>
          <p:cNvPr id="33" name="TextBox 32">
            <a:extLst>
              <a:ext uri="{FF2B5EF4-FFF2-40B4-BE49-F238E27FC236}">
                <a16:creationId xmlns:a16="http://schemas.microsoft.com/office/drawing/2014/main" id="{BB0739B0-CA1F-7577-4728-240E6F6E4081}"/>
              </a:ext>
            </a:extLst>
          </p:cNvPr>
          <p:cNvSpPr txBox="1"/>
          <p:nvPr/>
        </p:nvSpPr>
        <p:spPr>
          <a:xfrm>
            <a:off x="5493086" y="3879231"/>
            <a:ext cx="1668858" cy="615553"/>
          </a:xfrm>
          <a:prstGeom prst="rect">
            <a:avLst/>
          </a:prstGeom>
          <a:noFill/>
        </p:spPr>
        <p:txBody>
          <a:bodyPr wrap="square" rtlCol="0">
            <a:spAutoFit/>
          </a:bodyPr>
          <a:lstStyle/>
          <a:p>
            <a:pPr algn="ctr"/>
            <a:r>
              <a:rPr lang="en-GB" sz="1400">
                <a:latin typeface="Franklin Gothic Medium" panose="020B0603020102020204" pitchFamily="34" charset="0"/>
              </a:rPr>
              <a:t>1 year</a:t>
            </a:r>
          </a:p>
          <a:p>
            <a:pPr algn="ctr"/>
            <a:r>
              <a:rPr lang="en-GB" sz="1000" i="1">
                <a:solidFill>
                  <a:srgbClr val="424242"/>
                </a:solidFill>
              </a:rPr>
              <a:t>External Validation </a:t>
            </a:r>
            <a:br>
              <a:rPr lang="en-GB" sz="1000" i="1">
                <a:solidFill>
                  <a:srgbClr val="424242"/>
                </a:solidFill>
              </a:rPr>
            </a:br>
            <a:r>
              <a:rPr lang="en-GB" sz="1000" i="1">
                <a:solidFill>
                  <a:srgbClr val="424242"/>
                </a:solidFill>
              </a:rPr>
              <a:t>every 12 to 36 months</a:t>
            </a:r>
          </a:p>
        </p:txBody>
      </p:sp>
      <p:grpSp>
        <p:nvGrpSpPr>
          <p:cNvPr id="34" name="Group 33">
            <a:extLst>
              <a:ext uri="{FF2B5EF4-FFF2-40B4-BE49-F238E27FC236}">
                <a16:creationId xmlns:a16="http://schemas.microsoft.com/office/drawing/2014/main" id="{06047A1E-ED3B-8733-8884-4A11748E8875}"/>
              </a:ext>
            </a:extLst>
          </p:cNvPr>
          <p:cNvGrpSpPr/>
          <p:nvPr/>
        </p:nvGrpSpPr>
        <p:grpSpPr>
          <a:xfrm>
            <a:off x="1979419" y="5473474"/>
            <a:ext cx="5061800" cy="830997"/>
            <a:chOff x="1979419" y="5552551"/>
            <a:chExt cx="5061800" cy="830997"/>
          </a:xfrm>
        </p:grpSpPr>
        <p:grpSp>
          <p:nvGrpSpPr>
            <p:cNvPr id="35" name="Group 34">
              <a:extLst>
                <a:ext uri="{FF2B5EF4-FFF2-40B4-BE49-F238E27FC236}">
                  <a16:creationId xmlns:a16="http://schemas.microsoft.com/office/drawing/2014/main" id="{0D0C9A56-E8A6-1A93-8A00-A619685140AE}"/>
                </a:ext>
              </a:extLst>
            </p:cNvPr>
            <p:cNvGrpSpPr/>
            <p:nvPr/>
          </p:nvGrpSpPr>
          <p:grpSpPr>
            <a:xfrm>
              <a:off x="4946384" y="5582331"/>
              <a:ext cx="2094835" cy="648843"/>
              <a:chOff x="4946384" y="5582331"/>
              <a:chExt cx="2094835" cy="648843"/>
            </a:xfrm>
          </p:grpSpPr>
          <p:pic>
            <p:nvPicPr>
              <p:cNvPr id="37" name="Picture 36">
                <a:extLst>
                  <a:ext uri="{FF2B5EF4-FFF2-40B4-BE49-F238E27FC236}">
                    <a16:creationId xmlns:a16="http://schemas.microsoft.com/office/drawing/2014/main" id="{2C1DEC88-DF57-36B3-77DF-BD01F91757D1}"/>
                  </a:ext>
                </a:extLst>
              </p:cNvPr>
              <p:cNvPicPr>
                <a:picLocks noChangeAspect="1"/>
              </p:cNvPicPr>
              <p:nvPr/>
            </p:nvPicPr>
            <p:blipFill>
              <a:blip r:embed="rId7"/>
              <a:stretch>
                <a:fillRect/>
              </a:stretch>
            </p:blipFill>
            <p:spPr>
              <a:xfrm>
                <a:off x="4946384" y="5582331"/>
                <a:ext cx="2094835" cy="648843"/>
              </a:xfrm>
              <a:prstGeom prst="rect">
                <a:avLst/>
              </a:prstGeom>
            </p:spPr>
          </p:pic>
          <p:sp>
            <p:nvSpPr>
              <p:cNvPr id="38" name="TextBox 37">
                <a:extLst>
                  <a:ext uri="{FF2B5EF4-FFF2-40B4-BE49-F238E27FC236}">
                    <a16:creationId xmlns:a16="http://schemas.microsoft.com/office/drawing/2014/main" id="{F8D80DFC-28E2-9627-6C52-F47E37F6163C}"/>
                  </a:ext>
                </a:extLst>
              </p:cNvPr>
              <p:cNvSpPr txBox="1"/>
              <p:nvPr/>
            </p:nvSpPr>
            <p:spPr>
              <a:xfrm>
                <a:off x="4946385" y="5634798"/>
                <a:ext cx="1101519" cy="553998"/>
              </a:xfrm>
              <a:prstGeom prst="rect">
                <a:avLst/>
              </a:prstGeom>
              <a:noFill/>
            </p:spPr>
            <p:txBody>
              <a:bodyPr wrap="square" rtlCol="0">
                <a:spAutoFit/>
              </a:bodyPr>
              <a:lstStyle/>
              <a:p>
                <a:pPr algn="r"/>
                <a:r>
                  <a:rPr lang="en-GB" sz="1500">
                    <a:solidFill>
                      <a:srgbClr val="FFFFFF"/>
                    </a:solidFill>
                    <a:latin typeface="Franklin Gothic Medium" panose="020B0603020102020204" pitchFamily="34" charset="0"/>
                  </a:rPr>
                  <a:t>Oversee disclosures</a:t>
                </a:r>
              </a:p>
            </p:txBody>
          </p:sp>
        </p:grpSp>
        <p:sp>
          <p:nvSpPr>
            <p:cNvPr id="36" name="TextBox 35">
              <a:extLst>
                <a:ext uri="{FF2B5EF4-FFF2-40B4-BE49-F238E27FC236}">
                  <a16:creationId xmlns:a16="http://schemas.microsoft.com/office/drawing/2014/main" id="{81A90AA2-935D-F418-42E7-D1276E83F28F}"/>
                </a:ext>
              </a:extLst>
            </p:cNvPr>
            <p:cNvSpPr txBox="1"/>
            <p:nvPr/>
          </p:nvSpPr>
          <p:spPr>
            <a:xfrm>
              <a:off x="1979419" y="5552551"/>
              <a:ext cx="2914968" cy="830997"/>
            </a:xfrm>
            <a:prstGeom prst="rect">
              <a:avLst/>
            </a:prstGeom>
            <a:noFill/>
          </p:spPr>
          <p:txBody>
            <a:bodyPr wrap="square" rtlCol="0">
              <a:spAutoFit/>
            </a:bodyPr>
            <a:lstStyle/>
            <a:p>
              <a:pPr algn="r"/>
              <a:r>
                <a:rPr lang="en-GB" sz="1400" b="1">
                  <a:solidFill>
                    <a:srgbClr val="89AA2E"/>
                  </a:solidFill>
                  <a:latin typeface="Franklin Gothic Demi" panose="020B0603020102020204" pitchFamily="34" charset="0"/>
                </a:rPr>
                <a:t>COMPLETE</a:t>
              </a:r>
              <a:r>
                <a:rPr lang="en-GB" sz="1400">
                  <a:solidFill>
                    <a:schemeClr val="accent5"/>
                  </a:solidFill>
                  <a:latin typeface="Franklin Gothic Medium" panose="020B0603020102020204" pitchFamily="34" charset="0"/>
                </a:rPr>
                <a:t> </a:t>
              </a:r>
              <a:br>
                <a:rPr lang="en-GB" sz="1400">
                  <a:solidFill>
                    <a:schemeClr val="accent5"/>
                  </a:solidFill>
                  <a:latin typeface="Franklin Gothic Medium" panose="020B0603020102020204" pitchFamily="34" charset="0"/>
                </a:rPr>
              </a:br>
              <a:r>
                <a:rPr lang="en-GB" sz="1400">
                  <a:latin typeface="Franklin Gothic Medium" panose="020B0603020102020204" pitchFamily="34" charset="0"/>
                </a:rPr>
                <a:t>“Transparency template”</a:t>
              </a:r>
            </a:p>
            <a:p>
              <a:pPr algn="r"/>
              <a:r>
                <a:rPr lang="en-GB" sz="1000" i="1">
                  <a:solidFill>
                    <a:srgbClr val="424242"/>
                  </a:solidFill>
                </a:rPr>
                <a:t>MSG with support from the national secretariat, consultant and/or Independent Administrator</a:t>
              </a:r>
            </a:p>
          </p:txBody>
        </p:sp>
      </p:grpSp>
      <p:grpSp>
        <p:nvGrpSpPr>
          <p:cNvPr id="39" name="Group 38">
            <a:extLst>
              <a:ext uri="{FF2B5EF4-FFF2-40B4-BE49-F238E27FC236}">
                <a16:creationId xmlns:a16="http://schemas.microsoft.com/office/drawing/2014/main" id="{772F75CA-CDA0-EB7E-3325-34C1FD355561}"/>
              </a:ext>
            </a:extLst>
          </p:cNvPr>
          <p:cNvGrpSpPr/>
          <p:nvPr/>
        </p:nvGrpSpPr>
        <p:grpSpPr>
          <a:xfrm>
            <a:off x="993769" y="4256377"/>
            <a:ext cx="4283720" cy="654362"/>
            <a:chOff x="993769" y="4335454"/>
            <a:chExt cx="4283720" cy="654362"/>
          </a:xfrm>
        </p:grpSpPr>
        <p:grpSp>
          <p:nvGrpSpPr>
            <p:cNvPr id="40" name="Group 39">
              <a:extLst>
                <a:ext uri="{FF2B5EF4-FFF2-40B4-BE49-F238E27FC236}">
                  <a16:creationId xmlns:a16="http://schemas.microsoft.com/office/drawing/2014/main" id="{FCE8D55D-D4F8-9FAA-10E2-7F34EF116B16}"/>
                </a:ext>
              </a:extLst>
            </p:cNvPr>
            <p:cNvGrpSpPr/>
            <p:nvPr/>
          </p:nvGrpSpPr>
          <p:grpSpPr>
            <a:xfrm>
              <a:off x="2529448" y="4335454"/>
              <a:ext cx="2748041" cy="648843"/>
              <a:chOff x="2529448" y="4335454"/>
              <a:chExt cx="2748041" cy="648843"/>
            </a:xfrm>
          </p:grpSpPr>
          <p:pic>
            <p:nvPicPr>
              <p:cNvPr id="42" name="Picture 41">
                <a:extLst>
                  <a:ext uri="{FF2B5EF4-FFF2-40B4-BE49-F238E27FC236}">
                    <a16:creationId xmlns:a16="http://schemas.microsoft.com/office/drawing/2014/main" id="{785E3D22-3818-FFDF-7A6D-16A35A395F65}"/>
                  </a:ext>
                </a:extLst>
              </p:cNvPr>
              <p:cNvPicPr>
                <a:picLocks noChangeAspect="1"/>
              </p:cNvPicPr>
              <p:nvPr/>
            </p:nvPicPr>
            <p:blipFill>
              <a:blip r:embed="rId8"/>
              <a:stretch>
                <a:fillRect/>
              </a:stretch>
            </p:blipFill>
            <p:spPr>
              <a:xfrm>
                <a:off x="2529448" y="4335454"/>
                <a:ext cx="2748041" cy="648843"/>
              </a:xfrm>
              <a:prstGeom prst="rect">
                <a:avLst/>
              </a:prstGeom>
            </p:spPr>
          </p:pic>
          <p:sp>
            <p:nvSpPr>
              <p:cNvPr id="43" name="TextBox 42">
                <a:extLst>
                  <a:ext uri="{FF2B5EF4-FFF2-40B4-BE49-F238E27FC236}">
                    <a16:creationId xmlns:a16="http://schemas.microsoft.com/office/drawing/2014/main" id="{A81591B0-E075-50CE-39B5-219414393E2E}"/>
                  </a:ext>
                </a:extLst>
              </p:cNvPr>
              <p:cNvSpPr txBox="1"/>
              <p:nvPr/>
            </p:nvSpPr>
            <p:spPr>
              <a:xfrm>
                <a:off x="2603577" y="4430299"/>
                <a:ext cx="1779080" cy="553998"/>
              </a:xfrm>
              <a:prstGeom prst="rect">
                <a:avLst/>
              </a:prstGeom>
              <a:noFill/>
            </p:spPr>
            <p:txBody>
              <a:bodyPr wrap="square" rtlCol="0">
                <a:spAutoFit/>
              </a:bodyPr>
              <a:lstStyle/>
              <a:p>
                <a:pPr algn="r"/>
                <a:r>
                  <a:rPr lang="en-GB" sz="1500">
                    <a:solidFill>
                      <a:srgbClr val="FFFFFF"/>
                    </a:solidFill>
                    <a:latin typeface="Franklin Gothic Medium" panose="020B0603020102020204" pitchFamily="34" charset="0"/>
                  </a:rPr>
                  <a:t>Analyse and communicate data</a:t>
                </a:r>
              </a:p>
            </p:txBody>
          </p:sp>
        </p:grpSp>
        <p:sp>
          <p:nvSpPr>
            <p:cNvPr id="41" name="TextBox 40">
              <a:extLst>
                <a:ext uri="{FF2B5EF4-FFF2-40B4-BE49-F238E27FC236}">
                  <a16:creationId xmlns:a16="http://schemas.microsoft.com/office/drawing/2014/main" id="{857890EE-6ACC-5852-0798-8C4D6C99D8D3}"/>
                </a:ext>
              </a:extLst>
            </p:cNvPr>
            <p:cNvSpPr txBox="1"/>
            <p:nvPr/>
          </p:nvSpPr>
          <p:spPr>
            <a:xfrm>
              <a:off x="993769" y="4435818"/>
              <a:ext cx="1497971" cy="553998"/>
            </a:xfrm>
            <a:prstGeom prst="rect">
              <a:avLst/>
            </a:prstGeom>
            <a:noFill/>
          </p:spPr>
          <p:txBody>
            <a:bodyPr wrap="square" rtlCol="0">
              <a:spAutoFit/>
            </a:bodyPr>
            <a:lstStyle/>
            <a:p>
              <a:pPr algn="r"/>
              <a:r>
                <a:rPr lang="en-GB" sz="1000" i="1">
                  <a:solidFill>
                    <a:srgbClr val="424242"/>
                  </a:solidFill>
                </a:rPr>
                <a:t>MSG with support from the national secretariat and each constituency</a:t>
              </a:r>
            </a:p>
          </p:txBody>
        </p:sp>
      </p:grpSp>
      <p:grpSp>
        <p:nvGrpSpPr>
          <p:cNvPr id="44" name="Group 43">
            <a:extLst>
              <a:ext uri="{FF2B5EF4-FFF2-40B4-BE49-F238E27FC236}">
                <a16:creationId xmlns:a16="http://schemas.microsoft.com/office/drawing/2014/main" id="{7F9CC3A5-75E3-13A8-5453-DF4720B8E0BF}"/>
              </a:ext>
            </a:extLst>
          </p:cNvPr>
          <p:cNvGrpSpPr/>
          <p:nvPr/>
        </p:nvGrpSpPr>
        <p:grpSpPr>
          <a:xfrm>
            <a:off x="461824" y="2133694"/>
            <a:ext cx="5276712" cy="1861716"/>
            <a:chOff x="461824" y="2212771"/>
            <a:chExt cx="5276712" cy="1861716"/>
          </a:xfrm>
        </p:grpSpPr>
        <p:grpSp>
          <p:nvGrpSpPr>
            <p:cNvPr id="45" name="Group 44">
              <a:extLst>
                <a:ext uri="{FF2B5EF4-FFF2-40B4-BE49-F238E27FC236}">
                  <a16:creationId xmlns:a16="http://schemas.microsoft.com/office/drawing/2014/main" id="{5D0A7FC3-5F99-F2DF-C33A-E3FCD3D9ACED}"/>
                </a:ext>
              </a:extLst>
            </p:cNvPr>
            <p:cNvGrpSpPr/>
            <p:nvPr/>
          </p:nvGrpSpPr>
          <p:grpSpPr>
            <a:xfrm>
              <a:off x="3126335" y="2789397"/>
              <a:ext cx="2612201" cy="615553"/>
              <a:chOff x="3126335" y="2789397"/>
              <a:chExt cx="2612201" cy="615553"/>
            </a:xfrm>
          </p:grpSpPr>
          <p:pic>
            <p:nvPicPr>
              <p:cNvPr id="49" name="Picture 48">
                <a:extLst>
                  <a:ext uri="{FF2B5EF4-FFF2-40B4-BE49-F238E27FC236}">
                    <a16:creationId xmlns:a16="http://schemas.microsoft.com/office/drawing/2014/main" id="{32135499-BCE7-3F9A-88E5-9695AD1561B3}"/>
                  </a:ext>
                </a:extLst>
              </p:cNvPr>
              <p:cNvPicPr>
                <a:picLocks noChangeAspect="1"/>
              </p:cNvPicPr>
              <p:nvPr/>
            </p:nvPicPr>
            <p:blipFill>
              <a:blip r:embed="rId9"/>
              <a:stretch>
                <a:fillRect/>
              </a:stretch>
            </p:blipFill>
            <p:spPr>
              <a:xfrm>
                <a:off x="3127099" y="2789397"/>
                <a:ext cx="2611437" cy="615553"/>
              </a:xfrm>
              <a:prstGeom prst="rect">
                <a:avLst/>
              </a:prstGeom>
            </p:spPr>
          </p:pic>
          <p:sp>
            <p:nvSpPr>
              <p:cNvPr id="50" name="TextBox 49">
                <a:extLst>
                  <a:ext uri="{FF2B5EF4-FFF2-40B4-BE49-F238E27FC236}">
                    <a16:creationId xmlns:a16="http://schemas.microsoft.com/office/drawing/2014/main" id="{78A184B1-CD6A-C511-1217-84768F163753}"/>
                  </a:ext>
                </a:extLst>
              </p:cNvPr>
              <p:cNvSpPr txBox="1"/>
              <p:nvPr/>
            </p:nvSpPr>
            <p:spPr>
              <a:xfrm>
                <a:off x="3126335" y="2806684"/>
                <a:ext cx="1673350" cy="553998"/>
              </a:xfrm>
              <a:prstGeom prst="rect">
                <a:avLst/>
              </a:prstGeom>
              <a:noFill/>
            </p:spPr>
            <p:txBody>
              <a:bodyPr wrap="square" rtlCol="0">
                <a:spAutoFit/>
              </a:bodyPr>
              <a:lstStyle/>
              <a:p>
                <a:pPr algn="r"/>
                <a:r>
                  <a:rPr lang="en-GB" sz="1500">
                    <a:solidFill>
                      <a:srgbClr val="FFFFFF"/>
                    </a:solidFill>
                    <a:latin typeface="Franklin Gothic Medium" panose="020B0603020102020204" pitchFamily="34" charset="0"/>
                  </a:rPr>
                  <a:t>Review outcomes and impact</a:t>
                </a:r>
              </a:p>
            </p:txBody>
          </p:sp>
        </p:grpSp>
        <p:sp>
          <p:nvSpPr>
            <p:cNvPr id="46" name="TextBox 45">
              <a:extLst>
                <a:ext uri="{FF2B5EF4-FFF2-40B4-BE49-F238E27FC236}">
                  <a16:creationId xmlns:a16="http://schemas.microsoft.com/office/drawing/2014/main" id="{49320AF8-7930-D8A2-7C92-5295333A632F}"/>
                </a:ext>
              </a:extLst>
            </p:cNvPr>
            <p:cNvSpPr txBox="1"/>
            <p:nvPr/>
          </p:nvSpPr>
          <p:spPr>
            <a:xfrm>
              <a:off x="628899" y="2212771"/>
              <a:ext cx="2082377" cy="830997"/>
            </a:xfrm>
            <a:prstGeom prst="rect">
              <a:avLst/>
            </a:prstGeom>
            <a:noFill/>
          </p:spPr>
          <p:txBody>
            <a:bodyPr wrap="square" rtlCol="0">
              <a:spAutoFit/>
            </a:bodyPr>
            <a:lstStyle/>
            <a:p>
              <a:pPr algn="r"/>
              <a:r>
                <a:rPr lang="en-GB" sz="1400" b="1">
                  <a:solidFill>
                    <a:schemeClr val="accent5"/>
                  </a:solidFill>
                  <a:latin typeface="Franklin Gothic Demi" panose="020B0603020102020204" pitchFamily="34" charset="0"/>
                </a:rPr>
                <a:t>COMPLETE</a:t>
              </a:r>
              <a:r>
                <a:rPr lang="en-GB" sz="1400">
                  <a:solidFill>
                    <a:schemeClr val="accent5"/>
                  </a:solidFill>
                  <a:latin typeface="Franklin Gothic Medium" panose="020B0603020102020204" pitchFamily="34" charset="0"/>
                </a:rPr>
                <a:t> </a:t>
              </a:r>
              <a:r>
                <a:rPr lang="en-GB" sz="1400">
                  <a:latin typeface="Franklin Gothic Medium" panose="020B0603020102020204" pitchFamily="34" charset="0"/>
                </a:rPr>
                <a:t>“Outcomes and impact template”</a:t>
              </a:r>
            </a:p>
            <a:p>
              <a:pPr algn="r"/>
              <a:r>
                <a:rPr lang="en-GB" sz="1000" i="1">
                  <a:solidFill>
                    <a:srgbClr val="424242"/>
                  </a:solidFill>
                </a:rPr>
                <a:t>MSG with support from the national secretariat</a:t>
              </a:r>
            </a:p>
          </p:txBody>
        </p:sp>
        <p:sp>
          <p:nvSpPr>
            <p:cNvPr id="47" name="TextBox 46">
              <a:extLst>
                <a:ext uri="{FF2B5EF4-FFF2-40B4-BE49-F238E27FC236}">
                  <a16:creationId xmlns:a16="http://schemas.microsoft.com/office/drawing/2014/main" id="{7E438AC6-FFAE-2BCE-4412-9A68199B9835}"/>
                </a:ext>
              </a:extLst>
            </p:cNvPr>
            <p:cNvSpPr txBox="1"/>
            <p:nvPr/>
          </p:nvSpPr>
          <p:spPr>
            <a:xfrm>
              <a:off x="461824" y="3243490"/>
              <a:ext cx="2249452" cy="830997"/>
            </a:xfrm>
            <a:prstGeom prst="rect">
              <a:avLst/>
            </a:prstGeom>
            <a:noFill/>
          </p:spPr>
          <p:txBody>
            <a:bodyPr wrap="square" rtlCol="0">
              <a:spAutoFit/>
            </a:bodyPr>
            <a:lstStyle/>
            <a:p>
              <a:pPr algn="r"/>
              <a:r>
                <a:rPr lang="en-GB" sz="1400" b="1">
                  <a:solidFill>
                    <a:schemeClr val="accent5"/>
                  </a:solidFill>
                  <a:latin typeface="Franklin Gothic Demi" panose="020B0603020102020204" pitchFamily="34" charset="0"/>
                </a:rPr>
                <a:t>COMPLETE</a:t>
              </a:r>
              <a:r>
                <a:rPr lang="en-GB" sz="1400">
                  <a:solidFill>
                    <a:schemeClr val="accent5"/>
                  </a:solidFill>
                  <a:latin typeface="Franklin Gothic Medium" panose="020B0603020102020204" pitchFamily="34" charset="0"/>
                </a:rPr>
                <a:t> </a:t>
              </a:r>
              <a:r>
                <a:rPr lang="en-GB" sz="1400">
                  <a:latin typeface="Franklin Gothic Medium" panose="020B0603020102020204" pitchFamily="34" charset="0"/>
                </a:rPr>
                <a:t>“Stakeholder engagement template”</a:t>
              </a:r>
            </a:p>
            <a:p>
              <a:pPr algn="r"/>
              <a:r>
                <a:rPr lang="en-GB" sz="1000" i="1">
                  <a:solidFill>
                    <a:srgbClr val="424242"/>
                  </a:solidFill>
                </a:rPr>
                <a:t>MSG with support from the national secretariat and each constituency</a:t>
              </a:r>
            </a:p>
          </p:txBody>
        </p:sp>
        <p:pic>
          <p:nvPicPr>
            <p:cNvPr id="48" name="Picture 47">
              <a:extLst>
                <a:ext uri="{FF2B5EF4-FFF2-40B4-BE49-F238E27FC236}">
                  <a16:creationId xmlns:a16="http://schemas.microsoft.com/office/drawing/2014/main" id="{A78EF3F4-D1FD-DC2F-394D-AA5C77D001C0}"/>
                </a:ext>
              </a:extLst>
            </p:cNvPr>
            <p:cNvPicPr>
              <a:picLocks noChangeAspect="1"/>
            </p:cNvPicPr>
            <p:nvPr/>
          </p:nvPicPr>
          <p:blipFill>
            <a:blip r:embed="rId10"/>
            <a:stretch>
              <a:fillRect/>
            </a:stretch>
          </p:blipFill>
          <p:spPr>
            <a:xfrm>
              <a:off x="2760303" y="2304637"/>
              <a:ext cx="279945" cy="1722883"/>
            </a:xfrm>
            <a:prstGeom prst="rect">
              <a:avLst/>
            </a:prstGeom>
          </p:spPr>
        </p:pic>
      </p:grpSp>
    </p:spTree>
    <p:extLst>
      <p:ext uri="{BB962C8B-B14F-4D97-AF65-F5344CB8AC3E}">
        <p14:creationId xmlns:p14="http://schemas.microsoft.com/office/powerpoint/2010/main" val="179320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20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2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3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EFE22B-3AC0-11D0-FB02-E80BDEC6D159}"/>
              </a:ext>
            </a:extLst>
          </p:cNvPr>
          <p:cNvSpPr>
            <a:spLocks noGrp="1"/>
          </p:cNvSpPr>
          <p:nvPr>
            <p:ph type="body" sz="quarter" idx="13"/>
          </p:nvPr>
        </p:nvSpPr>
        <p:spPr/>
        <p:txBody>
          <a:bodyPr/>
          <a:lstStyle/>
          <a:p>
            <a:r>
              <a:rPr lang="en-NO">
                <a:solidFill>
                  <a:srgbClr val="89AA2E"/>
                </a:solidFill>
                <a:latin typeface="Franklin Gothic Medium" panose="020B0603020102020204" pitchFamily="34" charset="0"/>
              </a:rPr>
              <a:t>STEP 3: DEFINE OBJECTIVES, ACTIVITIES AND SCOPE</a:t>
            </a:r>
          </a:p>
        </p:txBody>
      </p:sp>
      <p:sp>
        <p:nvSpPr>
          <p:cNvPr id="2" name="Text Placeholder 1">
            <a:extLst>
              <a:ext uri="{FF2B5EF4-FFF2-40B4-BE49-F238E27FC236}">
                <a16:creationId xmlns:a16="http://schemas.microsoft.com/office/drawing/2014/main" id="{C1EF81F1-E96B-8E2B-4659-9156FFE79E2D}"/>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en-NO"/>
              <a:t>Mongolia</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6"/>
            <a:ext cx="4934331" cy="2050644"/>
          </a:xfrm>
        </p:spPr>
        <p:txBody>
          <a:bodyPr/>
          <a:lstStyle/>
          <a:p>
            <a:pPr>
              <a:buFont typeface="Wingdings" pitchFamily="2" charset="2"/>
              <a:buChar char="§"/>
            </a:pPr>
            <a:r>
              <a:rPr lang="en-US" sz="2400"/>
              <a:t>EITI work plan identifies the rationale behind each objective</a:t>
            </a:r>
          </a:p>
          <a:p>
            <a:pPr>
              <a:buFont typeface="Wingdings" pitchFamily="2" charset="2"/>
              <a:buChar char="§"/>
            </a:pPr>
            <a:r>
              <a:rPr lang="en-US"/>
              <a:t>S</a:t>
            </a:r>
            <a:r>
              <a:rPr lang="en-US" sz="2400"/>
              <a:t>pecifies activities include desired outcomes, timelines, budget and responsible entities</a:t>
            </a:r>
          </a:p>
          <a:p>
            <a:pPr>
              <a:buFont typeface="Wingdings" pitchFamily="2" charset="2"/>
              <a:buChar char="§"/>
            </a:pPr>
            <a:endParaRPr lang="en-US" sz="2400"/>
          </a:p>
        </p:txBody>
      </p:sp>
      <p:pic>
        <p:nvPicPr>
          <p:cNvPr id="8" name="Picture 7">
            <a:extLst>
              <a:ext uri="{FF2B5EF4-FFF2-40B4-BE49-F238E27FC236}">
                <a16:creationId xmlns:a16="http://schemas.microsoft.com/office/drawing/2014/main" id="{F97DEF30-A5AD-0FD7-0370-23E13B2463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83011" y="1494726"/>
            <a:ext cx="4872497" cy="2344314"/>
          </a:xfrm>
          <a:prstGeom prst="rect">
            <a:avLst/>
          </a:prstGeom>
        </p:spPr>
      </p:pic>
      <p:pic>
        <p:nvPicPr>
          <p:cNvPr id="6" name="Picture 5">
            <a:extLst>
              <a:ext uri="{FF2B5EF4-FFF2-40B4-BE49-F238E27FC236}">
                <a16:creationId xmlns:a16="http://schemas.microsoft.com/office/drawing/2014/main" id="{45D7D5F1-4D13-9D89-83A7-10CF3C401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422" y="3533149"/>
            <a:ext cx="5302156" cy="28520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384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7CD1DB3-9604-4DE1-4551-CBE966B34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8065759" cy="671660"/>
          </a:xfrm>
        </p:spPr>
        <p:txBody>
          <a:bodyPr/>
          <a:lstStyle/>
          <a:p>
            <a:r>
              <a:rPr lang="en-GB"/>
              <a:t>Why is work planning and monitoring important?</a:t>
            </a:r>
            <a:endParaRPr lang="en-US"/>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772831"/>
            <a:ext cx="8467733" cy="3581400"/>
          </a:xfrm>
        </p:spPr>
        <p:txBody>
          <a:bodyPr>
            <a:normAutofit fontScale="92500"/>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3000">
                <a:latin typeface="Franklin Gothic Book" panose="020B0503020102020204"/>
              </a:rPr>
              <a:t>To answer: “</a:t>
            </a:r>
            <a:r>
              <a:rPr lang="en-US" sz="3000" b="1">
                <a:solidFill>
                  <a:srgbClr val="0090BD"/>
                </a:solidFill>
                <a:latin typeface="Franklin Gothic Book" panose="020B0503020102020204"/>
              </a:rPr>
              <a:t>Why implement the EITI </a:t>
            </a:r>
            <a:r>
              <a:rPr lang="en-US" sz="3000">
                <a:latin typeface="Franklin Gothic Book" panose="020B0503020102020204"/>
              </a:rPr>
              <a:t>in my country?”</a:t>
            </a:r>
          </a:p>
          <a:p>
            <a:pPr>
              <a:defRPr/>
            </a:pPr>
            <a:r>
              <a:rPr lang="en-US" sz="3000">
                <a:latin typeface="Franklin Gothic Book" panose="020B0503020102020204"/>
              </a:rPr>
              <a:t>Plan </a:t>
            </a:r>
            <a:r>
              <a:rPr lang="en-US" sz="3000" b="1">
                <a:solidFill>
                  <a:srgbClr val="0090BD"/>
                </a:solidFill>
                <a:latin typeface="Franklin Gothic Book" panose="020B0503020102020204"/>
              </a:rPr>
              <a:t>activities</a:t>
            </a:r>
            <a:r>
              <a:rPr lang="en-US" sz="3000">
                <a:latin typeface="Franklin Gothic Book" panose="020B0503020102020204"/>
              </a:rPr>
              <a:t> to achieve goals</a:t>
            </a:r>
          </a:p>
          <a:p>
            <a:pPr>
              <a:defRPr/>
            </a:pPr>
            <a:r>
              <a:rPr lang="en-US" sz="3000">
                <a:latin typeface="Franklin Gothic Book" panose="020B0503020102020204"/>
              </a:rPr>
              <a:t>Ensure </a:t>
            </a:r>
            <a:r>
              <a:rPr lang="en-US" sz="3000" b="1">
                <a:solidFill>
                  <a:srgbClr val="0090BD"/>
                </a:solidFill>
                <a:latin typeface="Franklin Gothic Book" panose="020B0503020102020204"/>
              </a:rPr>
              <a:t>best use of resources </a:t>
            </a:r>
            <a:endParaRPr lang="en-US" sz="3000">
              <a:latin typeface="Franklin Gothic Book" panose="020B0503020102020204"/>
            </a:endParaRP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3000">
                <a:latin typeface="Franklin Gothic Book" panose="020B0503020102020204"/>
              </a:rPr>
              <a:t>Secure </a:t>
            </a:r>
            <a:r>
              <a:rPr lang="en-US" sz="3000" b="1">
                <a:solidFill>
                  <a:srgbClr val="0090BD"/>
                </a:solidFill>
                <a:latin typeface="Franklin Gothic Book" panose="020B0503020102020204"/>
              </a:rPr>
              <a:t>funding </a:t>
            </a:r>
            <a:r>
              <a:rPr lang="en-US" sz="3000">
                <a:latin typeface="Franklin Gothic Book" panose="020B0503020102020204"/>
              </a:rPr>
              <a:t>and </a:t>
            </a:r>
            <a:r>
              <a:rPr lang="en-US" sz="3000" b="1">
                <a:solidFill>
                  <a:srgbClr val="0090BD"/>
                </a:solidFill>
                <a:latin typeface="Franklin Gothic Book" panose="020B0503020102020204"/>
              </a:rPr>
              <a:t>buy-in</a:t>
            </a:r>
            <a:r>
              <a:rPr lang="en-US" sz="3000">
                <a:latin typeface="Franklin Gothic Book" panose="020B0503020102020204"/>
              </a:rPr>
              <a:t> from key stakeholders</a:t>
            </a:r>
          </a:p>
          <a:p>
            <a:pPr>
              <a:defRPr/>
            </a:pPr>
            <a:r>
              <a:rPr lang="en-US" sz="3000">
                <a:latin typeface="Franklin Gothic Book" panose="020B0503020102020204"/>
              </a:rPr>
              <a:t>Hold EITI process </a:t>
            </a:r>
            <a:r>
              <a:rPr lang="en-US" sz="3000" b="1">
                <a:solidFill>
                  <a:srgbClr val="0090BD"/>
                </a:solidFill>
                <a:latin typeface="Franklin Gothic Book" panose="020B0503020102020204"/>
              </a:rPr>
              <a:t>accountable</a:t>
            </a:r>
            <a:endParaRPr lang="en-US" sz="3000">
              <a:latin typeface="Franklin Gothic Book" panose="020B0503020102020204"/>
            </a:endParaRPr>
          </a:p>
          <a:p>
            <a:pPr>
              <a:defRPr/>
            </a:pPr>
            <a:r>
              <a:rPr lang="en-US" sz="3000">
                <a:latin typeface="Franklin Gothic Book" panose="020B0503020102020204"/>
              </a:rPr>
              <a:t>Learn and </a:t>
            </a:r>
            <a:r>
              <a:rPr lang="en-US" sz="3000" b="1">
                <a:solidFill>
                  <a:srgbClr val="0090BD"/>
                </a:solidFill>
                <a:latin typeface="Franklin Gothic Book" panose="020B0503020102020204"/>
              </a:rPr>
              <a:t>adjust</a:t>
            </a:r>
          </a:p>
        </p:txBody>
      </p:sp>
      <p:sp>
        <p:nvSpPr>
          <p:cNvPr id="4" name="TextBox 3">
            <a:extLst>
              <a:ext uri="{FF2B5EF4-FFF2-40B4-BE49-F238E27FC236}">
                <a16:creationId xmlns:a16="http://schemas.microsoft.com/office/drawing/2014/main" id="{C7B8468C-1A39-6562-CE39-57E7A9645A53}"/>
              </a:ext>
            </a:extLst>
          </p:cNvPr>
          <p:cNvSpPr txBox="1"/>
          <p:nvPr/>
        </p:nvSpPr>
        <p:spPr>
          <a:xfrm>
            <a:off x="800100" y="489787"/>
            <a:ext cx="1919953" cy="369332"/>
          </a:xfrm>
          <a:prstGeom prst="rect">
            <a:avLst/>
          </a:prstGeom>
          <a:noFill/>
        </p:spPr>
        <p:txBody>
          <a:bodyPr wrap="square" lIns="180000" rtlCol="0">
            <a:spAutoFit/>
          </a:bodyPr>
          <a:lstStyle/>
          <a:p>
            <a:r>
              <a:rPr lang="en-NO">
                <a:solidFill>
                  <a:schemeClr val="bg2"/>
                </a:solidFill>
                <a:latin typeface="Franklin Gothic Medium" panose="020B0603020102020204" pitchFamily="34" charset="0"/>
              </a:rPr>
              <a:t>REFLECTION</a:t>
            </a:r>
          </a:p>
        </p:txBody>
      </p:sp>
    </p:spTree>
    <p:extLst>
      <p:ext uri="{BB962C8B-B14F-4D97-AF65-F5344CB8AC3E}">
        <p14:creationId xmlns:p14="http://schemas.microsoft.com/office/powerpoint/2010/main" val="25039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0701DB-5C2B-D27F-AE91-8B85EAD24AD6}"/>
              </a:ext>
            </a:extLst>
          </p:cNvPr>
          <p:cNvSpPr>
            <a:spLocks noGrp="1"/>
          </p:cNvSpPr>
          <p:nvPr>
            <p:ph type="body" sz="quarter" idx="13"/>
          </p:nvPr>
        </p:nvSpPr>
        <p:spPr/>
        <p:txBody>
          <a:bodyPr>
            <a:normAutofit/>
          </a:bodyPr>
          <a:lstStyle/>
          <a:p>
            <a:r>
              <a:rPr lang="en-NO">
                <a:solidFill>
                  <a:srgbClr val="89AA2E"/>
                </a:solidFill>
                <a:latin typeface="Franklin Gothic Medium" panose="020B0603020102020204" pitchFamily="34" charset="0"/>
              </a:rPr>
              <a:t>STEP 3: DEFINE OBJECTIVES, ACTIVITIES AND SCOPE</a:t>
            </a:r>
          </a:p>
        </p:txBody>
      </p:sp>
      <p:sp>
        <p:nvSpPr>
          <p:cNvPr id="2" name="Text Placeholder 1">
            <a:extLst>
              <a:ext uri="{FF2B5EF4-FFF2-40B4-BE49-F238E27FC236}">
                <a16:creationId xmlns:a16="http://schemas.microsoft.com/office/drawing/2014/main" id="{C1EF81F1-E96B-8E2B-4659-9156FFE79E2D}"/>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en-NO"/>
              <a:t>Trinidad and Tobago</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5"/>
            <a:ext cx="4671441" cy="2171021"/>
          </a:xfrm>
        </p:spPr>
        <p:txBody>
          <a:bodyPr/>
          <a:lstStyle/>
          <a:p>
            <a:pPr>
              <a:buFont typeface="Wingdings" pitchFamily="2" charset="2"/>
              <a:buChar char="§"/>
            </a:pPr>
            <a:r>
              <a:rPr lang="en-US" sz="2400"/>
              <a:t>Work plan identifies activities that are measurable, costed and have clear outcomes</a:t>
            </a:r>
          </a:p>
          <a:p>
            <a:pPr>
              <a:buFont typeface="Wingdings" pitchFamily="2" charset="2"/>
              <a:buChar char="§"/>
            </a:pPr>
            <a:endParaRPr lang="en-US" sz="2400"/>
          </a:p>
          <a:p>
            <a:pPr>
              <a:buFont typeface="Wingdings" pitchFamily="2" charset="2"/>
              <a:buChar char="§"/>
            </a:pPr>
            <a:endParaRPr lang="en-US" sz="2400"/>
          </a:p>
        </p:txBody>
      </p:sp>
      <p:grpSp>
        <p:nvGrpSpPr>
          <p:cNvPr id="6" name="Group 5">
            <a:extLst>
              <a:ext uri="{FF2B5EF4-FFF2-40B4-BE49-F238E27FC236}">
                <a16:creationId xmlns:a16="http://schemas.microsoft.com/office/drawing/2014/main" id="{67343AA4-07AF-BF3F-FB58-B9ABE6777DA4}"/>
              </a:ext>
            </a:extLst>
          </p:cNvPr>
          <p:cNvGrpSpPr/>
          <p:nvPr/>
        </p:nvGrpSpPr>
        <p:grpSpPr>
          <a:xfrm>
            <a:off x="6553581" y="1355137"/>
            <a:ext cx="5252343" cy="5064047"/>
            <a:chOff x="6459268" y="1097748"/>
            <a:chExt cx="5582704" cy="5382565"/>
          </a:xfrm>
        </p:grpSpPr>
        <p:pic>
          <p:nvPicPr>
            <p:cNvPr id="7" name="Picture 6">
              <a:extLst>
                <a:ext uri="{FF2B5EF4-FFF2-40B4-BE49-F238E27FC236}">
                  <a16:creationId xmlns:a16="http://schemas.microsoft.com/office/drawing/2014/main" id="{516C5ECC-0007-6871-255B-18BE9C2410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014"/>
            <a:stretch/>
          </p:blipFill>
          <p:spPr>
            <a:xfrm>
              <a:off x="6459268" y="1097748"/>
              <a:ext cx="5459896" cy="5382565"/>
            </a:xfrm>
            <a:prstGeom prst="rect">
              <a:avLst/>
            </a:prstGeom>
            <a:effectLst>
              <a:outerShdw blurRad="50800" dist="38100" dir="8100000" algn="tr" rotWithShape="0">
                <a:prstClr val="black">
                  <a:alpha val="40000"/>
                </a:prstClr>
              </a:outerShdw>
            </a:effectLst>
          </p:spPr>
        </p:pic>
        <p:sp>
          <p:nvSpPr>
            <p:cNvPr id="9" name="Speech Bubble: Rectangle 4">
              <a:extLst>
                <a:ext uri="{FF2B5EF4-FFF2-40B4-BE49-F238E27FC236}">
                  <a16:creationId xmlns:a16="http://schemas.microsoft.com/office/drawing/2014/main" id="{CDC46DF3-38EE-01A7-6781-B526E71991D7}"/>
                </a:ext>
              </a:extLst>
            </p:cNvPr>
            <p:cNvSpPr/>
            <p:nvPr/>
          </p:nvSpPr>
          <p:spPr>
            <a:xfrm>
              <a:off x="9897210" y="2329405"/>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FFFFFF"/>
                  </a:solidFill>
                </a:rPr>
                <a:t>OBJECTIVE</a:t>
              </a:r>
            </a:p>
          </p:txBody>
        </p:sp>
        <p:sp>
          <p:nvSpPr>
            <p:cNvPr id="12" name="Speech Bubble: Rectangle 4">
              <a:extLst>
                <a:ext uri="{FF2B5EF4-FFF2-40B4-BE49-F238E27FC236}">
                  <a16:creationId xmlns:a16="http://schemas.microsoft.com/office/drawing/2014/main" id="{7C90FE03-6E9A-F64E-6A10-1879B8166CD0}"/>
                </a:ext>
              </a:extLst>
            </p:cNvPr>
            <p:cNvSpPr/>
            <p:nvPr/>
          </p:nvSpPr>
          <p:spPr>
            <a:xfrm>
              <a:off x="10473917" y="3925612"/>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FFFFFF"/>
                  </a:solidFill>
                </a:rPr>
                <a:t>RATIONALE</a:t>
              </a:r>
            </a:p>
          </p:txBody>
        </p:sp>
        <p:sp>
          <p:nvSpPr>
            <p:cNvPr id="13" name="Speech Bubble: Rectangle 4">
              <a:extLst>
                <a:ext uri="{FF2B5EF4-FFF2-40B4-BE49-F238E27FC236}">
                  <a16:creationId xmlns:a16="http://schemas.microsoft.com/office/drawing/2014/main" id="{44D97CEA-F2D8-604C-1CF3-80E69F7B481F}"/>
                </a:ext>
              </a:extLst>
            </p:cNvPr>
            <p:cNvSpPr/>
            <p:nvPr/>
          </p:nvSpPr>
          <p:spPr>
            <a:xfrm>
              <a:off x="10298085" y="5926817"/>
              <a:ext cx="1568055" cy="316198"/>
            </a:xfrm>
            <a:prstGeom prst="wedgeRectCallout">
              <a:avLst>
                <a:gd name="adj1" fmla="val -73605"/>
                <a:gd name="adj2" fmla="val -54521"/>
              </a:avLst>
            </a:prstGeom>
            <a:solidFill>
              <a:srgbClr val="89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FFFFFF"/>
                  </a:solidFill>
                </a:rPr>
                <a:t>ACTIVITY</a:t>
              </a:r>
            </a:p>
          </p:txBody>
        </p:sp>
      </p:grpSp>
    </p:spTree>
    <p:extLst>
      <p:ext uri="{BB962C8B-B14F-4D97-AF65-F5344CB8AC3E}">
        <p14:creationId xmlns:p14="http://schemas.microsoft.com/office/powerpoint/2010/main" val="109840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0701DB-5C2B-D27F-AE91-8B85EAD24AD6}"/>
              </a:ext>
            </a:extLst>
          </p:cNvPr>
          <p:cNvSpPr>
            <a:spLocks noGrp="1"/>
          </p:cNvSpPr>
          <p:nvPr>
            <p:ph type="body" sz="quarter" idx="13"/>
          </p:nvPr>
        </p:nvSpPr>
        <p:spPr/>
        <p:txBody>
          <a:bodyPr>
            <a:normAutofit/>
          </a:bodyPr>
          <a:lstStyle/>
          <a:p>
            <a:r>
              <a:rPr lang="en-NO">
                <a:solidFill>
                  <a:srgbClr val="89AA2E"/>
                </a:solidFill>
                <a:latin typeface="Franklin Gothic Medium" panose="020B0603020102020204" pitchFamily="34" charset="0"/>
              </a:rPr>
              <a:t>STEP 3: DEFINE OBJECTIVES, ACTIVITIES AND SCOPE</a:t>
            </a:r>
          </a:p>
        </p:txBody>
      </p:sp>
      <p:sp>
        <p:nvSpPr>
          <p:cNvPr id="2" name="Text Placeholder 1">
            <a:extLst>
              <a:ext uri="{FF2B5EF4-FFF2-40B4-BE49-F238E27FC236}">
                <a16:creationId xmlns:a16="http://schemas.microsoft.com/office/drawing/2014/main" id="{C1EF81F1-E96B-8E2B-4659-9156FFE79E2D}"/>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en-NO"/>
              <a:t>Mozambique</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849249" y="3755796"/>
            <a:ext cx="4877181" cy="2290674"/>
          </a:xfrm>
        </p:spPr>
        <p:txBody>
          <a:bodyPr/>
          <a:lstStyle/>
          <a:p>
            <a:pPr>
              <a:buFont typeface="Wingdings" pitchFamily="2" charset="2"/>
              <a:buChar char="§"/>
            </a:pPr>
            <a:r>
              <a:rPr lang="en-US"/>
              <a:t>P</a:t>
            </a:r>
            <a:r>
              <a:rPr lang="en-US" sz="2400"/>
              <a:t>rogress report includes information on use of funds for each of the activities</a:t>
            </a:r>
          </a:p>
        </p:txBody>
      </p:sp>
      <p:pic>
        <p:nvPicPr>
          <p:cNvPr id="7" name="Picture 6">
            <a:extLst>
              <a:ext uri="{FF2B5EF4-FFF2-40B4-BE49-F238E27FC236}">
                <a16:creationId xmlns:a16="http://schemas.microsoft.com/office/drawing/2014/main" id="{9362647D-9BF2-9091-B8BD-BABECBDDA954}"/>
              </a:ext>
            </a:extLst>
          </p:cNvPr>
          <p:cNvPicPr>
            <a:picLocks noChangeAspect="1"/>
          </p:cNvPicPr>
          <p:nvPr/>
        </p:nvPicPr>
        <p:blipFill>
          <a:blip r:embed="rId3"/>
          <a:stretch>
            <a:fillRect/>
          </a:stretch>
        </p:blipFill>
        <p:spPr>
          <a:xfrm>
            <a:off x="6812279" y="1171606"/>
            <a:ext cx="4966205" cy="52026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4826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lipboard and pen&#10;&#10;Description automatically generated">
            <a:extLst>
              <a:ext uri="{FF2B5EF4-FFF2-40B4-BE49-F238E27FC236}">
                <a16:creationId xmlns:a16="http://schemas.microsoft.com/office/drawing/2014/main" id="{025AD3E1-F5F5-59C5-4453-6DF8491749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1046" y="-25996"/>
            <a:ext cx="5310954" cy="6857999"/>
          </a:xfrm>
          <a:prstGeom prst="rect">
            <a:avLst/>
          </a:prstGeom>
        </p:spPr>
      </p:pic>
      <p:sp>
        <p:nvSpPr>
          <p:cNvPr id="6" name="Rectangle 5">
            <a:extLst>
              <a:ext uri="{FF2B5EF4-FFF2-40B4-BE49-F238E27FC236}">
                <a16:creationId xmlns:a16="http://schemas.microsoft.com/office/drawing/2014/main" id="{3069CAA2-80BF-ED89-9914-03EFC6BE1D98}"/>
              </a:ext>
            </a:extLst>
          </p:cNvPr>
          <p:cNvSpPr/>
          <p:nvPr/>
        </p:nvSpPr>
        <p:spPr>
          <a:xfrm>
            <a:off x="6881046" y="1"/>
            <a:ext cx="5310954" cy="6857999"/>
          </a:xfrm>
          <a:prstGeom prst="rect">
            <a:avLst/>
          </a:prstGeom>
          <a:solidFill>
            <a:schemeClr val="accent5">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DB92A700-6127-1EF4-5969-9813F6565232}"/>
              </a:ext>
            </a:extLst>
          </p:cNvPr>
          <p:cNvSpPr>
            <a:spLocks noGrp="1"/>
          </p:cNvSpPr>
          <p:nvPr>
            <p:ph type="body" sz="quarter" idx="11"/>
          </p:nvPr>
        </p:nvSpPr>
        <p:spPr>
          <a:xfrm>
            <a:off x="1003243" y="3388985"/>
            <a:ext cx="5330397" cy="1156106"/>
          </a:xfrm>
        </p:spPr>
        <p:txBody>
          <a:bodyPr/>
          <a:lstStyle/>
          <a:p>
            <a:r>
              <a:rPr lang="en-GB" sz="3600" b="0">
                <a:solidFill>
                  <a:srgbClr val="FFFFFF"/>
                </a:solidFill>
              </a:rPr>
              <a:t>STEP 4</a:t>
            </a:r>
          </a:p>
          <a:p>
            <a:r>
              <a:rPr lang="en-GB" sz="4000">
                <a:solidFill>
                  <a:srgbClr val="FFFFFF"/>
                </a:solidFill>
              </a:rPr>
              <a:t>Monitor and review</a:t>
            </a:r>
            <a:endParaRPr lang="en-NO" sz="4000">
              <a:solidFill>
                <a:srgbClr val="FFFFFF"/>
              </a:solidFill>
            </a:endParaRPr>
          </a:p>
        </p:txBody>
      </p:sp>
      <p:sp>
        <p:nvSpPr>
          <p:cNvPr id="3" name="Text Placeholder 2">
            <a:extLst>
              <a:ext uri="{FF2B5EF4-FFF2-40B4-BE49-F238E27FC236}">
                <a16:creationId xmlns:a16="http://schemas.microsoft.com/office/drawing/2014/main" id="{DFFEFC13-C061-D84F-63C7-8D30F99E6D8B}"/>
              </a:ext>
            </a:extLst>
          </p:cNvPr>
          <p:cNvSpPr>
            <a:spLocks noGrp="1"/>
          </p:cNvSpPr>
          <p:nvPr>
            <p:ph type="body" sz="quarter" idx="10"/>
          </p:nvPr>
        </p:nvSpPr>
        <p:spPr>
          <a:xfrm>
            <a:off x="1026104" y="2033070"/>
            <a:ext cx="5479628" cy="571584"/>
          </a:xfrm>
        </p:spPr>
        <p:txBody>
          <a:bodyPr/>
          <a:lstStyle/>
          <a:p>
            <a:endParaRPr lang="en-NO"/>
          </a:p>
        </p:txBody>
      </p:sp>
      <p:sp>
        <p:nvSpPr>
          <p:cNvPr id="7" name="Rectangle 6">
            <a:extLst>
              <a:ext uri="{FF2B5EF4-FFF2-40B4-BE49-F238E27FC236}">
                <a16:creationId xmlns:a16="http://schemas.microsoft.com/office/drawing/2014/main" id="{49FF69E0-7694-CABC-DD6A-4FA634DB61A4}"/>
              </a:ext>
            </a:extLst>
          </p:cNvPr>
          <p:cNvSpPr/>
          <p:nvPr/>
        </p:nvSpPr>
        <p:spPr>
          <a:xfrm>
            <a:off x="0" y="1896169"/>
            <a:ext cx="51816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extBox 7">
            <a:extLst>
              <a:ext uri="{FF2B5EF4-FFF2-40B4-BE49-F238E27FC236}">
                <a16:creationId xmlns:a16="http://schemas.microsoft.com/office/drawing/2014/main" id="{6D1313C5-E8AF-E5AB-15E2-4F6B0D631149}"/>
              </a:ext>
            </a:extLst>
          </p:cNvPr>
          <p:cNvSpPr txBox="1"/>
          <p:nvPr/>
        </p:nvSpPr>
        <p:spPr>
          <a:xfrm>
            <a:off x="1063531" y="1988802"/>
            <a:ext cx="41180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BUILDING A WORK PLAN</a:t>
            </a:r>
            <a:endParaRPr lang="en-NO" sz="280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331865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14A2CC-0165-5606-64EE-9E238E2422AA}"/>
              </a:ext>
            </a:extLst>
          </p:cNvPr>
          <p:cNvPicPr>
            <a:picLocks noChangeAspect="1"/>
          </p:cNvPicPr>
          <p:nvPr/>
        </p:nvPicPr>
        <p:blipFill>
          <a:blip r:embed="rId3" cstate="screen">
            <a:alphaModFix amt="27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Key questions</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8291326" cy="4589165"/>
          </a:xfrm>
        </p:spPr>
        <p:txBody>
          <a:bodyPr>
            <a:normAutofit/>
          </a:bodyPr>
          <a:lstStyle/>
          <a:p>
            <a:pPr marL="457200" indent="-457200">
              <a:lnSpc>
                <a:spcPct val="104000"/>
              </a:lnSpc>
              <a:buFont typeface="Wingdings" panose="05000000000000000000" pitchFamily="2" charset="2"/>
              <a:buChar char="§"/>
              <a:defRPr/>
            </a:pPr>
            <a:r>
              <a:rPr lang="en-GB" sz="2600">
                <a:latin typeface="Franklin Gothic Book" panose="020B0503020102020204"/>
              </a:rPr>
              <a:t>Should objectives or activities </a:t>
            </a:r>
            <a:r>
              <a:rPr lang="en-GB" sz="2600" b="1">
                <a:solidFill>
                  <a:srgbClr val="0090BD"/>
                </a:solidFill>
                <a:latin typeface="Franklin Gothic Book" panose="020B0503020102020204"/>
              </a:rPr>
              <a:t>be adjusted</a:t>
            </a:r>
            <a:r>
              <a:rPr lang="en-GB" sz="2600">
                <a:latin typeface="Franklin Gothic Book" panose="020B0503020102020204"/>
              </a:rPr>
              <a:t>? Do we need to identify </a:t>
            </a:r>
            <a:r>
              <a:rPr lang="en-GB" sz="2600" b="1">
                <a:solidFill>
                  <a:srgbClr val="0090BD"/>
                </a:solidFill>
                <a:latin typeface="Franklin Gothic Book" panose="020B0503020102020204"/>
              </a:rPr>
              <a:t>new priorities</a:t>
            </a:r>
            <a:r>
              <a:rPr lang="en-GB" sz="2600">
                <a:latin typeface="Franklin Gothic Book" panose="020B0503020102020204"/>
              </a:rPr>
              <a:t>?</a:t>
            </a:r>
          </a:p>
          <a:p>
            <a:pPr marL="457200" indent="-457200">
              <a:lnSpc>
                <a:spcPct val="104000"/>
              </a:lnSpc>
              <a:buFont typeface="Wingdings" panose="05000000000000000000" pitchFamily="2" charset="2"/>
              <a:buChar char="§"/>
              <a:defRPr/>
            </a:pPr>
            <a:r>
              <a:rPr lang="en-GB" sz="2600">
                <a:latin typeface="Franklin Gothic Book" panose="020B0503020102020204"/>
              </a:rPr>
              <a:t>Are we achieving </a:t>
            </a:r>
            <a:r>
              <a:rPr lang="en-GB" sz="2600" b="1">
                <a:solidFill>
                  <a:srgbClr val="0090BD"/>
                </a:solidFill>
                <a:latin typeface="Franklin Gothic Book" panose="020B0503020102020204"/>
              </a:rPr>
              <a:t>planned</a:t>
            </a:r>
            <a:r>
              <a:rPr lang="en-GB" sz="2600">
                <a:latin typeface="Franklin Gothic Book" panose="020B0503020102020204"/>
              </a:rPr>
              <a:t> </a:t>
            </a:r>
            <a:r>
              <a:rPr lang="en-GB" sz="2600" b="1">
                <a:solidFill>
                  <a:srgbClr val="0090BD"/>
                </a:solidFill>
                <a:latin typeface="Franklin Gothic Book" panose="020B0503020102020204"/>
              </a:rPr>
              <a:t>outputs </a:t>
            </a:r>
            <a:r>
              <a:rPr lang="en-GB" sz="2600">
                <a:latin typeface="Franklin Gothic Book" panose="020B0503020102020204"/>
              </a:rPr>
              <a:t>this quarter?</a:t>
            </a:r>
          </a:p>
          <a:p>
            <a:pPr marL="457200" indent="-457200">
              <a:lnSpc>
                <a:spcPct val="104000"/>
              </a:lnSpc>
              <a:buFont typeface="Wingdings" panose="05000000000000000000" pitchFamily="2" charset="2"/>
              <a:buChar char="§"/>
              <a:defRPr/>
            </a:pPr>
            <a:r>
              <a:rPr lang="en-GB" sz="2600">
                <a:latin typeface="Franklin Gothic Book" panose="020B0503020102020204"/>
              </a:rPr>
              <a:t>Is </a:t>
            </a:r>
            <a:r>
              <a:rPr lang="en-GB" sz="2600" b="1">
                <a:solidFill>
                  <a:srgbClr val="0090BD"/>
                </a:solidFill>
                <a:latin typeface="Franklin Gothic Book" panose="020B0503020102020204"/>
              </a:rPr>
              <a:t>funding</a:t>
            </a:r>
            <a:r>
              <a:rPr lang="en-GB" sz="2600">
                <a:latin typeface="Franklin Gothic Book" panose="020B0503020102020204"/>
              </a:rPr>
              <a:t> sufficient? Have we executed it well? What needs to improve? </a:t>
            </a:r>
          </a:p>
          <a:p>
            <a:pPr marL="457200" indent="-457200">
              <a:lnSpc>
                <a:spcPct val="104000"/>
              </a:lnSpc>
              <a:buFont typeface="Wingdings" panose="05000000000000000000" pitchFamily="2" charset="2"/>
              <a:buChar char="§"/>
              <a:defRPr/>
            </a:pPr>
            <a:r>
              <a:rPr lang="en-GB" sz="2600">
                <a:latin typeface="Franklin Gothic Book" panose="020B0503020102020204"/>
              </a:rPr>
              <a:t>Have we contributed to </a:t>
            </a:r>
            <a:r>
              <a:rPr lang="en-GB" sz="2600" b="1">
                <a:solidFill>
                  <a:srgbClr val="0090BD"/>
                </a:solidFill>
                <a:latin typeface="Franklin Gothic Book" panose="020B0503020102020204"/>
              </a:rPr>
              <a:t>improving the governance </a:t>
            </a:r>
            <a:r>
              <a:rPr lang="en-GB" sz="2600">
                <a:latin typeface="Franklin Gothic Book" panose="020B0503020102020204"/>
              </a:rPr>
              <a:t>of the extractive activities? </a:t>
            </a:r>
          </a:p>
          <a:p>
            <a:pPr marL="457200" indent="-457200">
              <a:lnSpc>
                <a:spcPct val="104000"/>
              </a:lnSpc>
              <a:buFont typeface="Wingdings" panose="05000000000000000000" pitchFamily="2" charset="2"/>
              <a:buChar char="§"/>
              <a:defRPr/>
            </a:pPr>
            <a:r>
              <a:rPr lang="en-GB" sz="2600">
                <a:latin typeface="Franklin Gothic Book" panose="020B0503020102020204"/>
              </a:rPr>
              <a:t>Have we identified/discussed relevant </a:t>
            </a:r>
            <a:r>
              <a:rPr lang="en-GB" sz="2600" b="1">
                <a:solidFill>
                  <a:srgbClr val="0090BD"/>
                </a:solidFill>
                <a:latin typeface="Franklin Gothic Book" panose="020B0503020102020204"/>
              </a:rPr>
              <a:t>corruption cases</a:t>
            </a:r>
            <a:r>
              <a:rPr lang="en-GB" sz="2600">
                <a:latin typeface="Franklin Gothic Book" panose="020B0503020102020204"/>
              </a:rPr>
              <a:t>? </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spTree>
    <p:extLst>
      <p:ext uri="{BB962C8B-B14F-4D97-AF65-F5344CB8AC3E}">
        <p14:creationId xmlns:p14="http://schemas.microsoft.com/office/powerpoint/2010/main" val="143213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pic>
        <p:nvPicPr>
          <p:cNvPr id="7" name="Picture 6">
            <a:extLst>
              <a:ext uri="{FF2B5EF4-FFF2-40B4-BE49-F238E27FC236}">
                <a16:creationId xmlns:a16="http://schemas.microsoft.com/office/drawing/2014/main" id="{396128CD-1CC0-A258-0B2E-C4FA122DEE75}"/>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0"/>
            <a:ext cx="5330397" cy="6858000"/>
          </a:xfrm>
          <a:prstGeom prst="rect">
            <a:avLst/>
          </a:prstGeom>
        </p:spPr>
      </p:pic>
      <p:sp>
        <p:nvSpPr>
          <p:cNvPr id="8" name="Title 1">
            <a:extLst>
              <a:ext uri="{FF2B5EF4-FFF2-40B4-BE49-F238E27FC236}">
                <a16:creationId xmlns:a16="http://schemas.microsoft.com/office/drawing/2014/main" id="{113CFC65-2B8A-B738-FA9A-90AC1621B66D}"/>
              </a:ext>
            </a:extLst>
          </p:cNvPr>
          <p:cNvSpPr>
            <a:spLocks noGrp="1"/>
          </p:cNvSpPr>
          <p:nvPr>
            <p:ph type="title"/>
          </p:nvPr>
        </p:nvSpPr>
        <p:spPr>
          <a:xfrm>
            <a:off x="642812" y="1883043"/>
            <a:ext cx="5660017" cy="671660"/>
          </a:xfrm>
        </p:spPr>
        <p:txBody>
          <a:bodyPr/>
          <a:lstStyle/>
          <a:p>
            <a:r>
              <a:rPr lang="en-GB"/>
              <a:t>Requirement 1.5(b)</a:t>
            </a:r>
            <a:br>
              <a:rPr lang="en-GB"/>
            </a:br>
            <a:endParaRPr lang="en-US"/>
          </a:p>
        </p:txBody>
      </p:sp>
      <p:cxnSp>
        <p:nvCxnSpPr>
          <p:cNvPr id="13" name="Straight Connector 12">
            <a:extLst>
              <a:ext uri="{FF2B5EF4-FFF2-40B4-BE49-F238E27FC236}">
                <a16:creationId xmlns:a16="http://schemas.microsoft.com/office/drawing/2014/main" id="{2AD9340A-8AB3-CB86-90F7-60E2F86AF7BE}"/>
              </a:ext>
            </a:extLst>
          </p:cNvPr>
          <p:cNvCxnSpPr>
            <a:cxnSpLocks/>
          </p:cNvCxnSpPr>
          <p:nvPr/>
        </p:nvCxnSpPr>
        <p:spPr>
          <a:xfrm>
            <a:off x="768607" y="3557208"/>
            <a:ext cx="112950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B524E5-882A-5B12-80E8-64A345E75059}"/>
              </a:ext>
            </a:extLst>
          </p:cNvPr>
          <p:cNvSpPr txBox="1"/>
          <p:nvPr/>
        </p:nvSpPr>
        <p:spPr>
          <a:xfrm>
            <a:off x="654852" y="2754005"/>
            <a:ext cx="5159469" cy="2092881"/>
          </a:xfrm>
          <a:prstGeom prst="rect">
            <a:avLst/>
          </a:prstGeom>
          <a:noFill/>
        </p:spPr>
        <p:txBody>
          <a:bodyPr wrap="square">
            <a:spAutoFit/>
          </a:bodyPr>
          <a:lstStyle/>
          <a:p>
            <a:r>
              <a:rPr lang="en-GB" sz="2600">
                <a:solidFill>
                  <a:srgbClr val="002157"/>
                </a:solidFill>
              </a:rPr>
              <a:t>The multi-stakeholder group is required to undertake an </a:t>
            </a:r>
            <a:r>
              <a:rPr lang="en-GB" sz="2600" b="1">
                <a:solidFill>
                  <a:srgbClr val="0090BF"/>
                </a:solidFill>
              </a:rPr>
              <a:t>annual progress review</a:t>
            </a:r>
            <a:r>
              <a:rPr lang="en-GB" sz="2600">
                <a:solidFill>
                  <a:srgbClr val="002157"/>
                </a:solidFill>
              </a:rPr>
              <a:t> of the work plan, which should inform the subsequent work plan.</a:t>
            </a:r>
          </a:p>
        </p:txBody>
      </p:sp>
      <p:sp>
        <p:nvSpPr>
          <p:cNvPr id="15" name="TextBox 14">
            <a:extLst>
              <a:ext uri="{FF2B5EF4-FFF2-40B4-BE49-F238E27FC236}">
                <a16:creationId xmlns:a16="http://schemas.microsoft.com/office/drawing/2014/main" id="{CFCA5BD6-169D-D926-8AF3-00EA73FDDF86}"/>
              </a:ext>
            </a:extLst>
          </p:cNvPr>
          <p:cNvSpPr txBox="1"/>
          <p:nvPr/>
        </p:nvSpPr>
        <p:spPr>
          <a:xfrm>
            <a:off x="654852" y="5124094"/>
            <a:ext cx="5071165" cy="461665"/>
          </a:xfrm>
          <a:prstGeom prst="rect">
            <a:avLst/>
          </a:prstGeom>
          <a:noFill/>
        </p:spPr>
        <p:txBody>
          <a:bodyPr wrap="square" rtlCol="0">
            <a:spAutoFit/>
          </a:bodyPr>
          <a:lstStyle/>
          <a:p>
            <a:endParaRPr lang="en-NO" sz="2400" i="1">
              <a:solidFill>
                <a:schemeClr val="accent5"/>
              </a:solidFill>
            </a:endParaRPr>
          </a:p>
        </p:txBody>
      </p:sp>
      <p:sp>
        <p:nvSpPr>
          <p:cNvPr id="16" name="TextBox 15">
            <a:extLst>
              <a:ext uri="{FF2B5EF4-FFF2-40B4-BE49-F238E27FC236}">
                <a16:creationId xmlns:a16="http://schemas.microsoft.com/office/drawing/2014/main" id="{BCDBCC84-5A28-00FB-7A17-DC0F0D8CCBCB}"/>
              </a:ext>
            </a:extLst>
          </p:cNvPr>
          <p:cNvSpPr txBox="1"/>
          <p:nvPr/>
        </p:nvSpPr>
        <p:spPr>
          <a:xfrm>
            <a:off x="654852" y="5124094"/>
            <a:ext cx="5071165" cy="830997"/>
          </a:xfrm>
          <a:prstGeom prst="rect">
            <a:avLst/>
          </a:prstGeom>
          <a:noFill/>
        </p:spPr>
        <p:txBody>
          <a:bodyPr wrap="square" rtlCol="0">
            <a:spAutoFit/>
          </a:bodyPr>
          <a:lstStyle/>
          <a:p>
            <a:r>
              <a:rPr lang="en-NO" sz="2400" i="1">
                <a:solidFill>
                  <a:schemeClr val="accent5"/>
                </a:solidFill>
              </a:rPr>
              <a:t>Previously under Req. 7.4, now merged with Req. 1.5 </a:t>
            </a:r>
          </a:p>
        </p:txBody>
      </p:sp>
    </p:spTree>
    <p:extLst>
      <p:ext uri="{BB962C8B-B14F-4D97-AF65-F5344CB8AC3E}">
        <p14:creationId xmlns:p14="http://schemas.microsoft.com/office/powerpoint/2010/main" val="295607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CF54E-B38F-4993-06E1-256BD634C836}"/>
              </a:ext>
            </a:extLst>
          </p:cNvPr>
          <p:cNvPicPr>
            <a:picLocks noChangeAspect="1"/>
          </p:cNvPicPr>
          <p:nvPr/>
        </p:nvPicPr>
        <p:blipFill>
          <a:blip r:embed="rId3" cstate="screen">
            <a:alphaModFix amt="27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Annual progress review of work plan</a:t>
            </a:r>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1" y="2019791"/>
            <a:ext cx="7601779" cy="4361121"/>
          </a:xfrm>
        </p:spPr>
        <p:txBody>
          <a:bodyPr>
            <a:normAutofit/>
          </a:bodyPr>
          <a:lstStyle/>
          <a:p>
            <a:pPr marL="0" indent="0">
              <a:lnSpc>
                <a:spcPct val="104000"/>
              </a:lnSpc>
              <a:buNone/>
              <a:defRPr/>
            </a:pPr>
            <a:r>
              <a:rPr lang="en-GB" sz="2600">
                <a:latin typeface="Franklin Gothic Book" panose="020B0503020102020204"/>
              </a:rPr>
              <a:t>Progress review must include: </a:t>
            </a:r>
          </a:p>
          <a:p>
            <a:pPr>
              <a:lnSpc>
                <a:spcPct val="104000"/>
              </a:lnSpc>
              <a:buClr>
                <a:srgbClr val="002157"/>
              </a:buClr>
              <a:defRPr/>
            </a:pPr>
            <a:r>
              <a:rPr lang="en-GB" sz="2600" b="1">
                <a:solidFill>
                  <a:srgbClr val="0090BD"/>
                </a:solidFill>
                <a:latin typeface="Franklin Gothic Book" panose="020B0503020102020204"/>
              </a:rPr>
              <a:t>Progress</a:t>
            </a:r>
            <a:r>
              <a:rPr lang="en-GB" sz="2600">
                <a:latin typeface="Franklin Gothic Book" panose="020B0503020102020204"/>
              </a:rPr>
              <a:t>, </a:t>
            </a:r>
            <a:r>
              <a:rPr lang="en-GB" sz="2600" b="1">
                <a:solidFill>
                  <a:srgbClr val="0090BD"/>
                </a:solidFill>
                <a:latin typeface="Franklin Gothic Book" panose="020B0503020102020204"/>
              </a:rPr>
              <a:t>challenges</a:t>
            </a:r>
            <a:r>
              <a:rPr lang="en-GB" sz="2600">
                <a:latin typeface="Franklin Gothic Book" panose="020B0503020102020204"/>
              </a:rPr>
              <a:t> and </a:t>
            </a:r>
            <a:r>
              <a:rPr lang="en-GB" sz="2600" b="1">
                <a:solidFill>
                  <a:srgbClr val="0090BD"/>
                </a:solidFill>
                <a:latin typeface="Franklin Gothic Book" panose="020B0503020102020204"/>
              </a:rPr>
              <a:t>changes</a:t>
            </a:r>
            <a:r>
              <a:rPr lang="en-GB" sz="2600">
                <a:latin typeface="Franklin Gothic Book" panose="020B0503020102020204"/>
              </a:rPr>
              <a:t> to objectives and work plan</a:t>
            </a:r>
          </a:p>
          <a:p>
            <a:pPr>
              <a:lnSpc>
                <a:spcPct val="104000"/>
              </a:lnSpc>
              <a:defRPr/>
            </a:pPr>
            <a:r>
              <a:rPr lang="en-GB" sz="2600">
                <a:latin typeface="Franklin Gothic Book" panose="020B0503020102020204"/>
              </a:rPr>
              <a:t>Activities and </a:t>
            </a:r>
            <a:r>
              <a:rPr lang="en-GB" sz="2600" b="1">
                <a:solidFill>
                  <a:srgbClr val="0090BD"/>
                </a:solidFill>
                <a:latin typeface="Franklin Gothic Book" panose="020B0503020102020204"/>
              </a:rPr>
              <a:t>outcomes achieved</a:t>
            </a:r>
          </a:p>
          <a:p>
            <a:pPr>
              <a:lnSpc>
                <a:spcPct val="104000"/>
              </a:lnSpc>
              <a:defRPr/>
            </a:pPr>
            <a:r>
              <a:rPr lang="en-GB" sz="2600">
                <a:latin typeface="Franklin Gothic Book" panose="020B0503020102020204"/>
              </a:rPr>
              <a:t>How </a:t>
            </a:r>
            <a:r>
              <a:rPr lang="en-GB" sz="2600" b="1">
                <a:solidFill>
                  <a:srgbClr val="0090BD"/>
                </a:solidFill>
                <a:latin typeface="Franklin Gothic Book" panose="020B0503020102020204"/>
              </a:rPr>
              <a:t>stakeholders feedback </a:t>
            </a:r>
            <a:r>
              <a:rPr lang="en-GB" sz="2600">
                <a:latin typeface="Franklin Gothic Book" panose="020B0503020102020204"/>
              </a:rPr>
              <a:t>was obtained</a:t>
            </a:r>
          </a:p>
          <a:p>
            <a:pPr>
              <a:lnSpc>
                <a:spcPct val="104000"/>
              </a:lnSpc>
              <a:defRPr/>
            </a:pPr>
            <a:r>
              <a:rPr lang="en-GB" sz="2600">
                <a:latin typeface="Franklin Gothic Book" panose="020B0503020102020204"/>
              </a:rPr>
              <a:t>How </a:t>
            </a:r>
            <a:r>
              <a:rPr lang="en-GB" sz="2600" b="1">
                <a:solidFill>
                  <a:srgbClr val="0090BD"/>
                </a:solidFill>
                <a:latin typeface="Franklin Gothic Book" panose="020B0503020102020204"/>
              </a:rPr>
              <a:t>gender considerations </a:t>
            </a:r>
            <a:r>
              <a:rPr lang="en-GB" sz="2600">
                <a:latin typeface="Franklin Gothic Book" panose="020B0503020102020204"/>
              </a:rPr>
              <a:t>and inclusiveness were taken into account</a:t>
            </a:r>
          </a:p>
          <a:p>
            <a:pPr>
              <a:lnSpc>
                <a:spcPct val="104000"/>
              </a:lnSpc>
              <a:buClr>
                <a:srgbClr val="002157"/>
              </a:buClr>
              <a:defRPr/>
            </a:pPr>
            <a:r>
              <a:rPr lang="en-GB" sz="2600" b="1">
                <a:solidFill>
                  <a:srgbClr val="0090BD"/>
                </a:solidFill>
                <a:latin typeface="Franklin Gothic Book" panose="020B0503020102020204"/>
              </a:rPr>
              <a:t>Expense</a:t>
            </a:r>
            <a:r>
              <a:rPr lang="en-GB" sz="2600">
                <a:latin typeface="Franklin Gothic Book" panose="020B0503020102020204"/>
              </a:rPr>
              <a:t> report</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spTree>
    <p:extLst>
      <p:ext uri="{BB962C8B-B14F-4D97-AF65-F5344CB8AC3E}">
        <p14:creationId xmlns:p14="http://schemas.microsoft.com/office/powerpoint/2010/main" val="192738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NO"/>
              <a:t>Budget and expense report</a:t>
            </a:r>
          </a:p>
        </p:txBody>
      </p:sp>
      <p:sp>
        <p:nvSpPr>
          <p:cNvPr id="3" name="TextBox 2">
            <a:extLst>
              <a:ext uri="{FF2B5EF4-FFF2-40B4-BE49-F238E27FC236}">
                <a16:creationId xmlns:a16="http://schemas.microsoft.com/office/drawing/2014/main" id="{6A2391D3-7C45-AF8C-4B3B-DBFAF3479418}"/>
              </a:ext>
            </a:extLst>
          </p:cNvPr>
          <p:cNvSpPr txBox="1"/>
          <p:nvPr/>
        </p:nvSpPr>
        <p:spPr>
          <a:xfrm>
            <a:off x="810995" y="48069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pic>
        <p:nvPicPr>
          <p:cNvPr id="10" name="Picture 9">
            <a:extLst>
              <a:ext uri="{FF2B5EF4-FFF2-40B4-BE49-F238E27FC236}">
                <a16:creationId xmlns:a16="http://schemas.microsoft.com/office/drawing/2014/main" id="{7D85ADE1-565F-1C6A-484C-F017E15841EB}"/>
              </a:ext>
            </a:extLst>
          </p:cNvPr>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762065" y="434396"/>
            <a:ext cx="8429936" cy="6423603"/>
          </a:xfrm>
          <a:prstGeom prst="rect">
            <a:avLst/>
          </a:prstGeom>
        </p:spPr>
      </p:pic>
      <p:sp>
        <p:nvSpPr>
          <p:cNvPr id="11" name="TextBox 10">
            <a:extLst>
              <a:ext uri="{FF2B5EF4-FFF2-40B4-BE49-F238E27FC236}">
                <a16:creationId xmlns:a16="http://schemas.microsoft.com/office/drawing/2014/main" id="{AA8DB082-B085-F585-BBBB-6830EDFF92E3}"/>
              </a:ext>
            </a:extLst>
          </p:cNvPr>
          <p:cNvSpPr txBox="1"/>
          <p:nvPr/>
        </p:nvSpPr>
        <p:spPr>
          <a:xfrm>
            <a:off x="651984" y="3037111"/>
            <a:ext cx="3001163" cy="2108269"/>
          </a:xfrm>
          <a:prstGeom prst="rect">
            <a:avLst/>
          </a:prstGeom>
          <a:noFill/>
        </p:spPr>
        <p:txBody>
          <a:bodyPr wrap="square" rtlCol="0">
            <a:spAutoFit/>
          </a:bodyPr>
          <a:lstStyle/>
          <a:p>
            <a:pPr>
              <a:spcAft>
                <a:spcPts val="3000"/>
              </a:spcAft>
            </a:pPr>
            <a:r>
              <a:rPr lang="nb-NO" sz="2400" b="1">
                <a:solidFill>
                  <a:schemeClr val="accent5"/>
                </a:solidFill>
                <a:latin typeface="Franklin Gothic Demi" panose="020B0603020102020204" pitchFamily="34" charset="0"/>
              </a:rPr>
              <a:t>Budget</a:t>
            </a:r>
          </a:p>
          <a:p>
            <a:pPr marL="342900" indent="-342900">
              <a:spcAft>
                <a:spcPts val="600"/>
              </a:spcAft>
              <a:buFont typeface="Wingdings" pitchFamily="2" charset="2"/>
              <a:buChar char="§"/>
            </a:pPr>
            <a:r>
              <a:rPr lang="nb-NO" sz="2400" err="1">
                <a:solidFill>
                  <a:schemeClr val="tx2"/>
                </a:solidFill>
              </a:rPr>
              <a:t>Expected</a:t>
            </a:r>
            <a:r>
              <a:rPr lang="nb-NO" sz="2400">
                <a:solidFill>
                  <a:schemeClr val="tx2"/>
                </a:solidFill>
              </a:rPr>
              <a:t> </a:t>
            </a:r>
            <a:r>
              <a:rPr lang="nb-NO" sz="2400" err="1">
                <a:solidFill>
                  <a:schemeClr val="tx2"/>
                </a:solidFill>
              </a:rPr>
              <a:t>funding</a:t>
            </a:r>
            <a:endParaRPr lang="nb-NO" sz="2400">
              <a:solidFill>
                <a:schemeClr val="tx2"/>
              </a:solidFill>
            </a:endParaRPr>
          </a:p>
          <a:p>
            <a:pPr marL="342900" indent="-342900">
              <a:spcAft>
                <a:spcPts val="600"/>
              </a:spcAft>
              <a:buFont typeface="Wingdings" pitchFamily="2" charset="2"/>
              <a:buChar char="§"/>
            </a:pPr>
            <a:r>
              <a:rPr lang="nb-NO" sz="2400" err="1">
                <a:solidFill>
                  <a:schemeClr val="tx2"/>
                </a:solidFill>
              </a:rPr>
              <a:t>Expected</a:t>
            </a:r>
            <a:r>
              <a:rPr lang="nb-NO" sz="2400">
                <a:solidFill>
                  <a:schemeClr val="tx2"/>
                </a:solidFill>
              </a:rPr>
              <a:t> spend​</a:t>
            </a:r>
          </a:p>
          <a:p>
            <a:pPr marL="342900" indent="-342900">
              <a:spcAft>
                <a:spcPts val="600"/>
              </a:spcAft>
              <a:buFont typeface="Wingdings" pitchFamily="2" charset="2"/>
              <a:buChar char="§"/>
            </a:pPr>
            <a:r>
              <a:rPr lang="nb-NO" sz="2400" err="1">
                <a:solidFill>
                  <a:schemeClr val="tx2"/>
                </a:solidFill>
              </a:rPr>
              <a:t>Assumptions</a:t>
            </a:r>
            <a:endParaRPr lang="en-GB" sz="2400">
              <a:solidFill>
                <a:schemeClr val="tx2"/>
              </a:solidFill>
            </a:endParaRPr>
          </a:p>
        </p:txBody>
      </p:sp>
      <p:sp>
        <p:nvSpPr>
          <p:cNvPr id="12" name="TextBox 11">
            <a:extLst>
              <a:ext uri="{FF2B5EF4-FFF2-40B4-BE49-F238E27FC236}">
                <a16:creationId xmlns:a16="http://schemas.microsoft.com/office/drawing/2014/main" id="{03384AFD-AA65-5A5D-A591-B7050F3DAAFF}"/>
              </a:ext>
            </a:extLst>
          </p:cNvPr>
          <p:cNvSpPr txBox="1"/>
          <p:nvPr/>
        </p:nvSpPr>
        <p:spPr>
          <a:xfrm>
            <a:off x="8962048" y="3028513"/>
            <a:ext cx="3277065" cy="3739485"/>
          </a:xfrm>
          <a:prstGeom prst="rect">
            <a:avLst/>
          </a:prstGeom>
          <a:noFill/>
        </p:spPr>
        <p:txBody>
          <a:bodyPr wrap="square" rtlCol="0">
            <a:spAutoFit/>
          </a:bodyPr>
          <a:lstStyle/>
          <a:p>
            <a:pPr>
              <a:spcAft>
                <a:spcPts val="3000"/>
              </a:spcAft>
            </a:pPr>
            <a:r>
              <a:rPr lang="nb-NO" sz="2400" b="1" err="1">
                <a:solidFill>
                  <a:schemeClr val="accent5"/>
                </a:solidFill>
                <a:latin typeface="Franklin Gothic Demi" panose="020B0603020102020204" pitchFamily="34" charset="0"/>
              </a:rPr>
              <a:t>Expense</a:t>
            </a:r>
            <a:r>
              <a:rPr lang="nb-NO" sz="2400" b="1">
                <a:solidFill>
                  <a:schemeClr val="accent5"/>
                </a:solidFill>
                <a:latin typeface="Franklin Gothic Demi" panose="020B0603020102020204" pitchFamily="34" charset="0"/>
              </a:rPr>
              <a:t> report</a:t>
            </a:r>
          </a:p>
          <a:p>
            <a:pPr marL="342900" indent="-342900">
              <a:spcAft>
                <a:spcPts val="600"/>
              </a:spcAft>
              <a:buFont typeface="Wingdings" pitchFamily="2" charset="2"/>
              <a:buChar char="§"/>
            </a:pPr>
            <a:r>
              <a:rPr lang="nb-NO" sz="2400" err="1">
                <a:solidFill>
                  <a:schemeClr val="tx2"/>
                </a:solidFill>
              </a:rPr>
              <a:t>Actual</a:t>
            </a:r>
            <a:r>
              <a:rPr lang="nb-NO" sz="2400">
                <a:solidFill>
                  <a:schemeClr val="tx2"/>
                </a:solidFill>
              </a:rPr>
              <a:t> </a:t>
            </a:r>
            <a:r>
              <a:rPr lang="nb-NO" sz="2400" err="1">
                <a:solidFill>
                  <a:schemeClr val="tx2"/>
                </a:solidFill>
              </a:rPr>
              <a:t>funding</a:t>
            </a:r>
            <a:endParaRPr lang="nb-NO" sz="2400">
              <a:solidFill>
                <a:schemeClr val="tx2"/>
              </a:solidFill>
            </a:endParaRPr>
          </a:p>
          <a:p>
            <a:pPr marL="342900" indent="-342900">
              <a:spcAft>
                <a:spcPts val="600"/>
              </a:spcAft>
              <a:buFont typeface="Wingdings" pitchFamily="2" charset="2"/>
              <a:buChar char="§"/>
            </a:pPr>
            <a:r>
              <a:rPr lang="nb-NO" sz="2400" err="1">
                <a:solidFill>
                  <a:schemeClr val="tx2"/>
                </a:solidFill>
              </a:rPr>
              <a:t>Actual</a:t>
            </a:r>
            <a:r>
              <a:rPr lang="nb-NO" sz="2400">
                <a:solidFill>
                  <a:schemeClr val="tx2"/>
                </a:solidFill>
              </a:rPr>
              <a:t> spend</a:t>
            </a:r>
          </a:p>
          <a:p>
            <a:pPr marL="342900" indent="-342900">
              <a:spcAft>
                <a:spcPts val="600"/>
              </a:spcAft>
              <a:buFont typeface="Wingdings" pitchFamily="2" charset="2"/>
              <a:buChar char="§"/>
            </a:pPr>
            <a:r>
              <a:rPr lang="nb-NO" sz="2400" err="1">
                <a:solidFill>
                  <a:schemeClr val="tx2"/>
                </a:solidFill>
              </a:rPr>
              <a:t>Explanations</a:t>
            </a:r>
            <a:r>
              <a:rPr lang="nb-NO" sz="2400">
                <a:solidFill>
                  <a:schemeClr val="tx2"/>
                </a:solidFill>
              </a:rPr>
              <a:t> </a:t>
            </a:r>
            <a:r>
              <a:rPr lang="nb-NO" sz="2400" err="1">
                <a:solidFill>
                  <a:schemeClr val="tx2"/>
                </a:solidFill>
              </a:rPr>
              <a:t>on</a:t>
            </a:r>
            <a:r>
              <a:rPr lang="nb-NO" sz="2400">
                <a:solidFill>
                  <a:schemeClr val="tx2"/>
                </a:solidFill>
              </a:rPr>
              <a:t> major gaps</a:t>
            </a:r>
          </a:p>
          <a:p>
            <a:pPr marL="342900" indent="-342900">
              <a:spcAft>
                <a:spcPts val="600"/>
              </a:spcAft>
              <a:buFont typeface="Wingdings" pitchFamily="2" charset="2"/>
              <a:buChar char="§"/>
            </a:pPr>
            <a:r>
              <a:rPr lang="nb-NO" sz="2400" err="1">
                <a:solidFill>
                  <a:schemeClr val="tx2"/>
                </a:solidFill>
              </a:rPr>
              <a:t>Implications</a:t>
            </a:r>
            <a:r>
              <a:rPr lang="nb-NO" sz="2400">
                <a:solidFill>
                  <a:schemeClr val="tx2"/>
                </a:solidFill>
              </a:rPr>
              <a:t> for </a:t>
            </a:r>
            <a:r>
              <a:rPr lang="nb-NO" sz="2400" err="1">
                <a:solidFill>
                  <a:schemeClr val="tx2"/>
                </a:solidFill>
              </a:rPr>
              <a:t>implementation</a:t>
            </a:r>
            <a:endParaRPr lang="nb-NO" sz="2400">
              <a:solidFill>
                <a:schemeClr val="tx2"/>
              </a:solidFill>
            </a:endParaRPr>
          </a:p>
          <a:p>
            <a:pPr>
              <a:spcAft>
                <a:spcPts val="600"/>
              </a:spcAft>
            </a:pPr>
            <a:endParaRPr lang="en-GB" sz="2400">
              <a:solidFill>
                <a:schemeClr val="tx2"/>
              </a:solidFill>
            </a:endParaRPr>
          </a:p>
        </p:txBody>
      </p:sp>
      <p:cxnSp>
        <p:nvCxnSpPr>
          <p:cNvPr id="13" name="Straight Connector 12">
            <a:extLst>
              <a:ext uri="{FF2B5EF4-FFF2-40B4-BE49-F238E27FC236}">
                <a16:creationId xmlns:a16="http://schemas.microsoft.com/office/drawing/2014/main" id="{E95CB60A-40B4-90A7-C935-0727E6D08022}"/>
              </a:ext>
            </a:extLst>
          </p:cNvPr>
          <p:cNvCxnSpPr>
            <a:cxnSpLocks/>
          </p:cNvCxnSpPr>
          <p:nvPr/>
        </p:nvCxnSpPr>
        <p:spPr>
          <a:xfrm>
            <a:off x="753121" y="3638113"/>
            <a:ext cx="366977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E3C4328-40B0-4DEE-2E42-D465450A1A88}"/>
              </a:ext>
            </a:extLst>
          </p:cNvPr>
          <p:cNvSpPr/>
          <p:nvPr/>
        </p:nvSpPr>
        <p:spPr>
          <a:xfrm>
            <a:off x="4075777" y="3302566"/>
            <a:ext cx="694244" cy="6942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75EF949-0FDD-2955-73BD-4B8856DBEA61}"/>
              </a:ext>
            </a:extLst>
          </p:cNvPr>
          <p:cNvCxnSpPr>
            <a:cxnSpLocks/>
          </p:cNvCxnSpPr>
          <p:nvPr/>
        </p:nvCxnSpPr>
        <p:spPr>
          <a:xfrm>
            <a:off x="7542152" y="3638113"/>
            <a:ext cx="3762381"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7056978-9474-18D7-414C-4B938F3CAE91}"/>
              </a:ext>
            </a:extLst>
          </p:cNvPr>
          <p:cNvSpPr/>
          <p:nvPr/>
        </p:nvSpPr>
        <p:spPr>
          <a:xfrm>
            <a:off x="7244092" y="3302566"/>
            <a:ext cx="694244" cy="6942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a:extLst>
              <a:ext uri="{FF2B5EF4-FFF2-40B4-BE49-F238E27FC236}">
                <a16:creationId xmlns:a16="http://schemas.microsoft.com/office/drawing/2014/main" id="{0701F0D5-9D15-BA80-A09C-10AFD5D6C3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11480" y="3448139"/>
            <a:ext cx="428661" cy="428661"/>
          </a:xfrm>
          <a:prstGeom prst="rect">
            <a:avLst/>
          </a:prstGeom>
        </p:spPr>
      </p:pic>
      <p:pic>
        <p:nvPicPr>
          <p:cNvPr id="29" name="Graphic 28">
            <a:extLst>
              <a:ext uri="{FF2B5EF4-FFF2-40B4-BE49-F238E27FC236}">
                <a16:creationId xmlns:a16="http://schemas.microsoft.com/office/drawing/2014/main" id="{5F3EA0E0-1C21-EAD2-A67D-9E023868C96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71270" y="3417782"/>
            <a:ext cx="475171" cy="430968"/>
          </a:xfrm>
          <a:prstGeom prst="rect">
            <a:avLst/>
          </a:prstGeom>
        </p:spPr>
      </p:pic>
    </p:spTree>
    <p:extLst>
      <p:ext uri="{BB962C8B-B14F-4D97-AF65-F5344CB8AC3E}">
        <p14:creationId xmlns:p14="http://schemas.microsoft.com/office/powerpoint/2010/main" val="3572525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3FCB1-9AEC-2CB6-871D-C19012E14811}"/>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en-NO"/>
              <a:t>Guinea</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4225671" cy="2027784"/>
          </a:xfrm>
        </p:spPr>
        <p:txBody>
          <a:bodyPr/>
          <a:lstStyle/>
          <a:p>
            <a:pPr marL="0" indent="0">
              <a:buNone/>
            </a:pPr>
            <a:r>
              <a:rPr lang="en-GB" sz="2800"/>
              <a:t>EITI </a:t>
            </a:r>
            <a:r>
              <a:rPr lang="en-GB" sz="2800">
                <a:hlinkClick r:id="rId3"/>
              </a:rPr>
              <a:t>annual report </a:t>
            </a:r>
            <a:r>
              <a:rPr lang="en-GB" sz="2800"/>
              <a:t>is part of ITIE Guinea’s performance assessment by the government</a:t>
            </a:r>
          </a:p>
        </p:txBody>
      </p:sp>
      <p:pic>
        <p:nvPicPr>
          <p:cNvPr id="6" name="Picture 5">
            <a:extLst>
              <a:ext uri="{FF2B5EF4-FFF2-40B4-BE49-F238E27FC236}">
                <a16:creationId xmlns:a16="http://schemas.microsoft.com/office/drawing/2014/main" id="{EA9E507F-E29F-2DE3-2083-196C6F498CC3}"/>
              </a:ext>
            </a:extLst>
          </p:cNvPr>
          <p:cNvPicPr>
            <a:picLocks noChangeAspect="1"/>
          </p:cNvPicPr>
          <p:nvPr/>
        </p:nvPicPr>
        <p:blipFill>
          <a:blip r:embed="rId4"/>
          <a:stretch>
            <a:fillRect/>
          </a:stretch>
        </p:blipFill>
        <p:spPr>
          <a:xfrm>
            <a:off x="5597776" y="1724914"/>
            <a:ext cx="6181839" cy="4061763"/>
          </a:xfrm>
          <a:prstGeom prst="rect">
            <a:avLst/>
          </a:prstGeom>
          <a:effectLst>
            <a:outerShdw blurRad="50800" dist="38100" dir="8100000" algn="tr" rotWithShape="0">
              <a:prstClr val="black">
                <a:alpha val="40000"/>
              </a:prstClr>
            </a:outerShdw>
          </a:effectLst>
        </p:spPr>
      </p:pic>
      <p:sp>
        <p:nvSpPr>
          <p:cNvPr id="11" name="TextBox 10">
            <a:extLst>
              <a:ext uri="{FF2B5EF4-FFF2-40B4-BE49-F238E27FC236}">
                <a16:creationId xmlns:a16="http://schemas.microsoft.com/office/drawing/2014/main" id="{1CC329F4-931E-606A-AE05-9B0383D7F76E}"/>
              </a:ext>
            </a:extLst>
          </p:cNvPr>
          <p:cNvSpPr txBox="1"/>
          <p:nvPr/>
        </p:nvSpPr>
        <p:spPr>
          <a:xfrm>
            <a:off x="810995" y="48069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spTree>
    <p:extLst>
      <p:ext uri="{BB962C8B-B14F-4D97-AF65-F5344CB8AC3E}">
        <p14:creationId xmlns:p14="http://schemas.microsoft.com/office/powerpoint/2010/main" val="141434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3FCB1-9AEC-2CB6-871D-C19012E14811}"/>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en-NO"/>
              <a:t>Argentina</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4465701" cy="2130654"/>
          </a:xfrm>
        </p:spPr>
        <p:txBody>
          <a:bodyPr/>
          <a:lstStyle/>
          <a:p>
            <a:pPr marL="0" indent="0">
              <a:buNone/>
            </a:pPr>
            <a:r>
              <a:rPr lang="en-GB" sz="2800"/>
              <a:t>Progress Report includes comments from each constituency on progress reached to date </a:t>
            </a:r>
          </a:p>
        </p:txBody>
      </p:sp>
      <p:pic>
        <p:nvPicPr>
          <p:cNvPr id="7" name="Picture 6">
            <a:extLst>
              <a:ext uri="{FF2B5EF4-FFF2-40B4-BE49-F238E27FC236}">
                <a16:creationId xmlns:a16="http://schemas.microsoft.com/office/drawing/2014/main" id="{1942BD19-F01D-2575-8615-3F76B24D4F18}"/>
              </a:ext>
            </a:extLst>
          </p:cNvPr>
          <p:cNvPicPr>
            <a:picLocks noChangeAspect="1"/>
          </p:cNvPicPr>
          <p:nvPr/>
        </p:nvPicPr>
        <p:blipFill>
          <a:blip r:embed="rId3"/>
          <a:stretch>
            <a:fillRect/>
          </a:stretch>
        </p:blipFill>
        <p:spPr>
          <a:xfrm>
            <a:off x="8154193" y="1394460"/>
            <a:ext cx="3564657" cy="5055051"/>
          </a:xfrm>
          <a:prstGeom prst="rect">
            <a:avLst/>
          </a:prstGeom>
        </p:spPr>
      </p:pic>
      <p:sp>
        <p:nvSpPr>
          <p:cNvPr id="10" name="TextBox 9">
            <a:extLst>
              <a:ext uri="{FF2B5EF4-FFF2-40B4-BE49-F238E27FC236}">
                <a16:creationId xmlns:a16="http://schemas.microsoft.com/office/drawing/2014/main" id="{367E7F68-89B9-A655-CFAF-38779BC32211}"/>
              </a:ext>
            </a:extLst>
          </p:cNvPr>
          <p:cNvSpPr txBox="1"/>
          <p:nvPr/>
        </p:nvSpPr>
        <p:spPr>
          <a:xfrm>
            <a:off x="810995" y="48069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spTree>
    <p:extLst>
      <p:ext uri="{BB962C8B-B14F-4D97-AF65-F5344CB8AC3E}">
        <p14:creationId xmlns:p14="http://schemas.microsoft.com/office/powerpoint/2010/main" val="3746790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3FCB1-9AEC-2CB6-871D-C19012E14811}"/>
              </a:ext>
            </a:extLst>
          </p:cNvPr>
          <p:cNvSpPr>
            <a:spLocks noGrp="1"/>
          </p:cNvSpPr>
          <p:nvPr>
            <p:ph type="body" sz="quarter" idx="10"/>
          </p:nvPr>
        </p:nvSpPr>
        <p:spPr/>
        <p:txBody>
          <a:bodyPr/>
          <a:lstStyle/>
          <a:p>
            <a:r>
              <a:rPr lang="en-NO"/>
              <a:t>EXAMPLE</a:t>
            </a:r>
          </a:p>
        </p:txBody>
      </p:sp>
      <p:sp>
        <p:nvSpPr>
          <p:cNvPr id="3" name="Text Placeholder 2">
            <a:extLst>
              <a:ext uri="{FF2B5EF4-FFF2-40B4-BE49-F238E27FC236}">
                <a16:creationId xmlns:a16="http://schemas.microsoft.com/office/drawing/2014/main" id="{2CE41445-418B-46F7-FE53-547B25BD1AA6}"/>
              </a:ext>
            </a:extLst>
          </p:cNvPr>
          <p:cNvSpPr>
            <a:spLocks noGrp="1"/>
          </p:cNvSpPr>
          <p:nvPr>
            <p:ph type="body" sz="quarter" idx="11"/>
          </p:nvPr>
        </p:nvSpPr>
        <p:spPr/>
        <p:txBody>
          <a:bodyPr/>
          <a:lstStyle/>
          <a:p>
            <a:r>
              <a:rPr lang="en-NO"/>
              <a:t>Germany</a:t>
            </a:r>
          </a:p>
        </p:txBody>
      </p:sp>
      <p:sp>
        <p:nvSpPr>
          <p:cNvPr id="4" name="Text Placeholder 3">
            <a:extLst>
              <a:ext uri="{FF2B5EF4-FFF2-40B4-BE49-F238E27FC236}">
                <a16:creationId xmlns:a16="http://schemas.microsoft.com/office/drawing/2014/main" id="{2640C998-8050-A0C8-3C1E-431B062D56B7}"/>
              </a:ext>
            </a:extLst>
          </p:cNvPr>
          <p:cNvSpPr>
            <a:spLocks noGrp="1"/>
          </p:cNvSpPr>
          <p:nvPr>
            <p:ph type="body" sz="quarter" idx="12"/>
          </p:nvPr>
        </p:nvSpPr>
        <p:spPr>
          <a:xfrm>
            <a:off x="849249" y="3755796"/>
            <a:ext cx="4385691" cy="2176374"/>
          </a:xfrm>
        </p:spPr>
        <p:txBody>
          <a:bodyPr/>
          <a:lstStyle/>
          <a:p>
            <a:pPr marL="0" indent="0">
              <a:buNone/>
            </a:pPr>
            <a:r>
              <a:rPr lang="en-GB" sz="2800">
                <a:hlinkClick r:id="rId3"/>
              </a:rPr>
              <a:t>Progress Report</a:t>
            </a:r>
            <a:r>
              <a:rPr lang="en-GB" sz="2800"/>
              <a:t> includes final analysis of what was achieved, and what needs to be carried over</a:t>
            </a:r>
          </a:p>
        </p:txBody>
      </p:sp>
      <p:pic>
        <p:nvPicPr>
          <p:cNvPr id="6" name="Picture 5">
            <a:extLst>
              <a:ext uri="{FF2B5EF4-FFF2-40B4-BE49-F238E27FC236}">
                <a16:creationId xmlns:a16="http://schemas.microsoft.com/office/drawing/2014/main" id="{24ECF89D-68C5-16A2-DBA6-F6437CC9D8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20740" y="1311117"/>
            <a:ext cx="5896401" cy="5150256"/>
          </a:xfrm>
          <a:prstGeom prst="rect">
            <a:avLst/>
          </a:prstGeom>
          <a:effectLst>
            <a:outerShdw blurRad="50800" dist="38100" dir="8100000" algn="tr" rotWithShape="0">
              <a:prstClr val="black">
                <a:alpha val="40000"/>
              </a:prstClr>
            </a:outerShdw>
          </a:effectLst>
        </p:spPr>
      </p:pic>
      <p:sp>
        <p:nvSpPr>
          <p:cNvPr id="12" name="TextBox 11">
            <a:extLst>
              <a:ext uri="{FF2B5EF4-FFF2-40B4-BE49-F238E27FC236}">
                <a16:creationId xmlns:a16="http://schemas.microsoft.com/office/drawing/2014/main" id="{5C372E79-7F5E-5B17-4CE3-BE0D12CBD121}"/>
              </a:ext>
            </a:extLst>
          </p:cNvPr>
          <p:cNvSpPr txBox="1"/>
          <p:nvPr/>
        </p:nvSpPr>
        <p:spPr>
          <a:xfrm>
            <a:off x="810995" y="480697"/>
            <a:ext cx="5601252" cy="369332"/>
          </a:xfrm>
          <a:prstGeom prst="rect">
            <a:avLst/>
          </a:prstGeom>
          <a:noFill/>
        </p:spPr>
        <p:txBody>
          <a:bodyPr wrap="square" lIns="180000" rtlCol="0">
            <a:spAutoFit/>
          </a:bodyPr>
          <a:lstStyle/>
          <a:p>
            <a:r>
              <a:rPr lang="en-NO">
                <a:solidFill>
                  <a:schemeClr val="accent5"/>
                </a:solidFill>
                <a:latin typeface="Franklin Gothic Medium" panose="020B0603020102020204" pitchFamily="34" charset="0"/>
              </a:rPr>
              <a:t>STEP 4: MONITOR AND REVIEW</a:t>
            </a:r>
          </a:p>
        </p:txBody>
      </p:sp>
    </p:spTree>
    <p:extLst>
      <p:ext uri="{BB962C8B-B14F-4D97-AF65-F5344CB8AC3E}">
        <p14:creationId xmlns:p14="http://schemas.microsoft.com/office/powerpoint/2010/main" val="173185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3" y="2604654"/>
            <a:ext cx="11555508"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1" y="1896169"/>
            <a:ext cx="4561115"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REQUIREMENT 1.5</a:t>
            </a: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581835"/>
            <a:ext cx="4067269"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a:solidFill>
                  <a:srgbClr val="FFFFFF"/>
                </a:solidFill>
              </a:rPr>
              <a:t>What’s changed?</a:t>
            </a:r>
            <a:endParaRPr lang="en-NO" sz="4000">
              <a:solidFill>
                <a:srgbClr val="FFFFFF"/>
              </a:solidFill>
            </a:endParaRPr>
          </a:p>
        </p:txBody>
      </p:sp>
      <p:pic>
        <p:nvPicPr>
          <p:cNvPr id="18" name="Picture 17">
            <a:extLst>
              <a:ext uri="{FF2B5EF4-FFF2-40B4-BE49-F238E27FC236}">
                <a16:creationId xmlns:a16="http://schemas.microsoft.com/office/drawing/2014/main" id="{1598E6E9-A43D-887F-E702-5294B5207E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61603" y="0"/>
            <a:ext cx="5330397" cy="6858000"/>
          </a:xfrm>
          <a:prstGeom prst="rect">
            <a:avLst/>
          </a:prstGeom>
        </p:spPr>
      </p:pic>
    </p:spTree>
    <p:extLst>
      <p:ext uri="{BB962C8B-B14F-4D97-AF65-F5344CB8AC3E}">
        <p14:creationId xmlns:p14="http://schemas.microsoft.com/office/powerpoint/2010/main" val="462092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everal sticky notes pinned to a wall&#10;&#10;Description automatically generated">
            <a:extLst>
              <a:ext uri="{FF2B5EF4-FFF2-40B4-BE49-F238E27FC236}">
                <a16:creationId xmlns:a16="http://schemas.microsoft.com/office/drawing/2014/main" id="{A7FE4D47-75AA-899E-CE0D-0C0350E720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3399" y="0"/>
            <a:ext cx="5308601" cy="6858000"/>
          </a:xfrm>
          <a:prstGeom prst="rect">
            <a:avLst/>
          </a:prstGeom>
        </p:spPr>
      </p:pic>
      <p:sp>
        <p:nvSpPr>
          <p:cNvPr id="6" name="Rectangle 5">
            <a:extLst>
              <a:ext uri="{FF2B5EF4-FFF2-40B4-BE49-F238E27FC236}">
                <a16:creationId xmlns:a16="http://schemas.microsoft.com/office/drawing/2014/main" id="{CE97C658-9103-7952-5706-1F8F1E5F01F5}"/>
              </a:ext>
            </a:extLst>
          </p:cNvPr>
          <p:cNvSpPr/>
          <p:nvPr/>
        </p:nvSpPr>
        <p:spPr>
          <a:xfrm>
            <a:off x="6883400" y="1"/>
            <a:ext cx="5308600" cy="6857999"/>
          </a:xfrm>
          <a:prstGeom prst="rect">
            <a:avLst/>
          </a:prstGeom>
          <a:solidFill>
            <a:schemeClr val="accent6">
              <a:alpha val="7085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ext Placeholder 1">
            <a:extLst>
              <a:ext uri="{FF2B5EF4-FFF2-40B4-BE49-F238E27FC236}">
                <a16:creationId xmlns:a16="http://schemas.microsoft.com/office/drawing/2014/main" id="{10F883D5-4E1B-0798-8001-C0EC6BCFC108}"/>
              </a:ext>
            </a:extLst>
          </p:cNvPr>
          <p:cNvSpPr>
            <a:spLocks noGrp="1"/>
          </p:cNvSpPr>
          <p:nvPr>
            <p:ph type="body" sz="quarter" idx="11"/>
          </p:nvPr>
        </p:nvSpPr>
        <p:spPr>
          <a:xfrm>
            <a:off x="1003243" y="3097241"/>
            <a:ext cx="5330397" cy="1685071"/>
          </a:xfrm>
        </p:spPr>
        <p:txBody>
          <a:bodyPr/>
          <a:lstStyle/>
          <a:p>
            <a:r>
              <a:rPr lang="en-GB" sz="3600" b="0">
                <a:solidFill>
                  <a:srgbClr val="FFFFFF"/>
                </a:solidFill>
              </a:rPr>
              <a:t>STEP 5</a:t>
            </a:r>
          </a:p>
          <a:p>
            <a:r>
              <a:rPr lang="en-GB" sz="4000">
                <a:solidFill>
                  <a:srgbClr val="FFFFFF"/>
                </a:solidFill>
              </a:rPr>
              <a:t>Plan again</a:t>
            </a:r>
            <a:endParaRPr lang="en-NO" sz="4000">
              <a:solidFill>
                <a:srgbClr val="FFFFFF"/>
              </a:solidFill>
            </a:endParaRPr>
          </a:p>
        </p:txBody>
      </p:sp>
      <p:sp>
        <p:nvSpPr>
          <p:cNvPr id="9" name="Rectangle 8">
            <a:extLst>
              <a:ext uri="{FF2B5EF4-FFF2-40B4-BE49-F238E27FC236}">
                <a16:creationId xmlns:a16="http://schemas.microsoft.com/office/drawing/2014/main" id="{ADC013D2-01CC-A0E6-FD12-6166300BB138}"/>
              </a:ext>
            </a:extLst>
          </p:cNvPr>
          <p:cNvSpPr/>
          <p:nvPr/>
        </p:nvSpPr>
        <p:spPr>
          <a:xfrm>
            <a:off x="0" y="1896169"/>
            <a:ext cx="51816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FBB6F2F9-6690-FDA4-7996-2624B397CE00}"/>
              </a:ext>
            </a:extLst>
          </p:cNvPr>
          <p:cNvSpPr txBox="1"/>
          <p:nvPr/>
        </p:nvSpPr>
        <p:spPr>
          <a:xfrm>
            <a:off x="1063531" y="1988802"/>
            <a:ext cx="4118069" cy="523220"/>
          </a:xfrm>
          <a:prstGeom prst="rect">
            <a:avLst/>
          </a:prstGeom>
          <a:noFill/>
        </p:spPr>
        <p:txBody>
          <a:bodyPr wrap="square" rtlCol="0">
            <a:spAutoFit/>
          </a:bodyPr>
          <a:lstStyle/>
          <a:p>
            <a:r>
              <a:rPr lang="en-GB" sz="2800">
                <a:solidFill>
                  <a:srgbClr val="FFFFFF"/>
                </a:solidFill>
                <a:latin typeface="Franklin Gothic Medium" panose="020B0603020102020204" pitchFamily="34" charset="0"/>
              </a:rPr>
              <a:t>BUILDING A WORK PLAN</a:t>
            </a:r>
            <a:endParaRPr lang="en-NO" sz="2800">
              <a:solidFill>
                <a:srgbClr val="FFFFFF"/>
              </a:solidFill>
              <a:latin typeface="Franklin Gothic Medium" panose="020B0603020102020204" pitchFamily="34" charset="0"/>
            </a:endParaRPr>
          </a:p>
        </p:txBody>
      </p:sp>
    </p:spTree>
    <p:extLst>
      <p:ext uri="{BB962C8B-B14F-4D97-AF65-F5344CB8AC3E}">
        <p14:creationId xmlns:p14="http://schemas.microsoft.com/office/powerpoint/2010/main" val="362730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BA595-3C91-163D-DA1F-49B0A01478D0}"/>
              </a:ext>
            </a:extLst>
          </p:cNvPr>
          <p:cNvPicPr>
            <a:picLocks noChangeAspect="1"/>
          </p:cNvPicPr>
          <p:nvPr/>
        </p:nvPicPr>
        <p:blipFill>
          <a:blip r:embed="rId3" cstate="screen">
            <a:alphaModFix amt="27000"/>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61603" y="14287"/>
            <a:ext cx="5330397" cy="6858000"/>
          </a:xfrm>
          <a:prstGeom prst="rect">
            <a:avLst/>
          </a:prstGeom>
        </p:spPr>
      </p:pic>
      <p:sp>
        <p:nvSpPr>
          <p:cNvPr id="2" name="Title 1">
            <a:extLst>
              <a:ext uri="{FF2B5EF4-FFF2-40B4-BE49-F238E27FC236}">
                <a16:creationId xmlns:a16="http://schemas.microsoft.com/office/drawing/2014/main" id="{D07CD9D3-1228-1906-F28D-993C3F13CD45}"/>
              </a:ext>
            </a:extLst>
          </p:cNvPr>
          <p:cNvSpPr>
            <a:spLocks noGrp="1"/>
          </p:cNvSpPr>
          <p:nvPr>
            <p:ph type="title"/>
          </p:nvPr>
        </p:nvSpPr>
        <p:spPr/>
        <p:txBody>
          <a:bodyPr/>
          <a:lstStyle/>
          <a:p>
            <a:r>
              <a:rPr lang="en-GB"/>
              <a:t>Work planning is a cycle</a:t>
            </a:r>
            <a:endParaRPr lang="en-NO"/>
          </a:p>
        </p:txBody>
      </p:sp>
      <p:sp>
        <p:nvSpPr>
          <p:cNvPr id="3" name="Content Placeholder 2">
            <a:extLst>
              <a:ext uri="{FF2B5EF4-FFF2-40B4-BE49-F238E27FC236}">
                <a16:creationId xmlns:a16="http://schemas.microsoft.com/office/drawing/2014/main" id="{F7271402-C1F9-117D-6176-DDBACAD60337}"/>
              </a:ext>
            </a:extLst>
          </p:cNvPr>
          <p:cNvSpPr>
            <a:spLocks noGrp="1"/>
          </p:cNvSpPr>
          <p:nvPr>
            <p:ph idx="1"/>
          </p:nvPr>
        </p:nvSpPr>
        <p:spPr>
          <a:xfrm>
            <a:off x="642813" y="2019791"/>
            <a:ext cx="8651090" cy="4361121"/>
          </a:xfrm>
        </p:spPr>
        <p:txBody>
          <a:bodyPr>
            <a:normAutofit/>
          </a:bodyPr>
          <a:lstStyle/>
          <a:p>
            <a:pPr>
              <a:lnSpc>
                <a:spcPct val="104000"/>
              </a:lnSpc>
              <a:buFont typeface="Wingdings" pitchFamily="2" charset="2"/>
              <a:buChar char="§"/>
              <a:defRPr/>
            </a:pPr>
            <a:r>
              <a:rPr lang="en-GB" sz="3200">
                <a:latin typeface="Franklin Gothic Book" panose="020B0503020102020204"/>
              </a:rPr>
              <a:t>A sound work plan must be </a:t>
            </a:r>
            <a:r>
              <a:rPr lang="en-GB" sz="3200" b="1">
                <a:solidFill>
                  <a:srgbClr val="0090BD"/>
                </a:solidFill>
                <a:latin typeface="Franklin Gothic Book" panose="020B0503020102020204"/>
              </a:rPr>
              <a:t>revised annually</a:t>
            </a:r>
          </a:p>
          <a:p>
            <a:pPr>
              <a:lnSpc>
                <a:spcPct val="104000"/>
              </a:lnSpc>
              <a:buFont typeface="Wingdings" pitchFamily="2" charset="2"/>
              <a:buChar char="§"/>
              <a:defRPr/>
            </a:pPr>
            <a:r>
              <a:rPr lang="en-GB" sz="3200">
                <a:latin typeface="Franklin Gothic Book" panose="020B0503020102020204"/>
              </a:rPr>
              <a:t>Review should be based on </a:t>
            </a:r>
            <a:r>
              <a:rPr lang="en-GB" sz="3200" b="1">
                <a:solidFill>
                  <a:srgbClr val="0090BD"/>
                </a:solidFill>
                <a:latin typeface="Franklin Gothic Book" panose="020B0503020102020204"/>
              </a:rPr>
              <a:t>progress and opportunities</a:t>
            </a:r>
            <a:r>
              <a:rPr lang="en-GB" sz="3200">
                <a:latin typeface="Franklin Gothic Book" panose="020B0503020102020204"/>
              </a:rPr>
              <a:t> identified</a:t>
            </a:r>
          </a:p>
          <a:p>
            <a:pPr>
              <a:lnSpc>
                <a:spcPct val="104000"/>
              </a:lnSpc>
              <a:buClr>
                <a:srgbClr val="002157"/>
              </a:buClr>
              <a:buFont typeface="Wingdings" pitchFamily="2" charset="2"/>
              <a:buChar char="§"/>
              <a:defRPr/>
            </a:pPr>
            <a:r>
              <a:rPr lang="en-GB" sz="3200" b="1">
                <a:solidFill>
                  <a:srgbClr val="0090BD"/>
                </a:solidFill>
                <a:latin typeface="Franklin Gothic Book" panose="020B0503020102020204"/>
              </a:rPr>
              <a:t>New priorities</a:t>
            </a:r>
            <a:r>
              <a:rPr lang="en-GB" sz="3200">
                <a:latin typeface="Franklin Gothic Book" panose="020B0503020102020204"/>
              </a:rPr>
              <a:t>, topics and actors may arise </a:t>
            </a:r>
          </a:p>
          <a:p>
            <a:pPr>
              <a:lnSpc>
                <a:spcPct val="104000"/>
              </a:lnSpc>
              <a:buFont typeface="Wingdings" pitchFamily="2" charset="2"/>
              <a:buChar char="§"/>
              <a:defRPr/>
            </a:pPr>
            <a:r>
              <a:rPr lang="en-GB" sz="3200">
                <a:latin typeface="Franklin Gothic Book" panose="020B0503020102020204"/>
              </a:rPr>
              <a:t>Good work plans are based on </a:t>
            </a:r>
            <a:r>
              <a:rPr lang="en-GB" sz="3200" b="1">
                <a:solidFill>
                  <a:srgbClr val="0090BD"/>
                </a:solidFill>
                <a:latin typeface="Franklin Gothic Book" panose="020B0503020102020204"/>
              </a:rPr>
              <a:t>open and honest discussions </a:t>
            </a:r>
            <a:r>
              <a:rPr lang="en-GB" sz="3200">
                <a:latin typeface="Franklin Gothic Book" panose="020B0503020102020204"/>
              </a:rPr>
              <a:t>with relevant stakeholders</a:t>
            </a:r>
          </a:p>
        </p:txBody>
      </p:sp>
      <p:sp>
        <p:nvSpPr>
          <p:cNvPr id="4" name="TextBox 3">
            <a:extLst>
              <a:ext uri="{FF2B5EF4-FFF2-40B4-BE49-F238E27FC236}">
                <a16:creationId xmlns:a16="http://schemas.microsoft.com/office/drawing/2014/main" id="{DFF8F552-1381-A29B-47A4-4C740AD8BA51}"/>
              </a:ext>
            </a:extLst>
          </p:cNvPr>
          <p:cNvSpPr txBox="1"/>
          <p:nvPr/>
        </p:nvSpPr>
        <p:spPr>
          <a:xfrm>
            <a:off x="812800" y="477087"/>
            <a:ext cx="5601252" cy="369332"/>
          </a:xfrm>
          <a:prstGeom prst="rect">
            <a:avLst/>
          </a:prstGeom>
          <a:noFill/>
        </p:spPr>
        <p:txBody>
          <a:bodyPr wrap="square" lIns="180000" rtlCol="0">
            <a:spAutoFit/>
          </a:bodyPr>
          <a:lstStyle/>
          <a:p>
            <a:r>
              <a:rPr lang="en-NO">
                <a:solidFill>
                  <a:schemeClr val="accent6"/>
                </a:solidFill>
                <a:latin typeface="Franklin Gothic Medium" panose="020B0603020102020204" pitchFamily="34" charset="0"/>
              </a:rPr>
              <a:t>STEP 5: PLAN AGAIN</a:t>
            </a:r>
          </a:p>
        </p:txBody>
      </p:sp>
    </p:spTree>
    <p:extLst>
      <p:ext uri="{BB962C8B-B14F-4D97-AF65-F5344CB8AC3E}">
        <p14:creationId xmlns:p14="http://schemas.microsoft.com/office/powerpoint/2010/main" val="1869099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5989-9240-F362-9BE6-12EE9D899DE0}"/>
              </a:ext>
            </a:extLst>
          </p:cNvPr>
          <p:cNvSpPr>
            <a:spLocks noGrp="1"/>
          </p:cNvSpPr>
          <p:nvPr>
            <p:ph type="title"/>
          </p:nvPr>
        </p:nvSpPr>
        <p:spPr>
          <a:xfrm>
            <a:off x="642812" y="2540471"/>
            <a:ext cx="3602617" cy="1409657"/>
          </a:xfrm>
        </p:spPr>
        <p:txBody>
          <a:bodyPr/>
          <a:lstStyle/>
          <a:p>
            <a:r>
              <a:rPr lang="en-GB"/>
              <a:t>Consult our guidance at </a:t>
            </a:r>
            <a:r>
              <a:rPr lang="en-GB" err="1">
                <a:hlinkClick r:id="rId3"/>
              </a:rPr>
              <a:t>eiti.org</a:t>
            </a:r>
            <a:r>
              <a:rPr lang="en-GB">
                <a:hlinkClick r:id="rId3"/>
              </a:rPr>
              <a:t>/guide</a:t>
            </a:r>
            <a:endParaRPr lang="en-NO"/>
          </a:p>
        </p:txBody>
      </p:sp>
      <p:grpSp>
        <p:nvGrpSpPr>
          <p:cNvPr id="7" name="Group 6">
            <a:extLst>
              <a:ext uri="{FF2B5EF4-FFF2-40B4-BE49-F238E27FC236}">
                <a16:creationId xmlns:a16="http://schemas.microsoft.com/office/drawing/2014/main" id="{87B8DAF0-289E-05A2-3247-4E9E4C6911EE}"/>
              </a:ext>
            </a:extLst>
          </p:cNvPr>
          <p:cNvGrpSpPr/>
          <p:nvPr/>
        </p:nvGrpSpPr>
        <p:grpSpPr>
          <a:xfrm>
            <a:off x="4346681" y="1600200"/>
            <a:ext cx="8708905" cy="5014927"/>
            <a:chOff x="3775180" y="1181947"/>
            <a:chExt cx="8937172" cy="5198641"/>
          </a:xfrm>
        </p:grpSpPr>
        <p:pic>
          <p:nvPicPr>
            <p:cNvPr id="11" name="Picture 10">
              <a:extLst>
                <a:ext uri="{FF2B5EF4-FFF2-40B4-BE49-F238E27FC236}">
                  <a16:creationId xmlns:a16="http://schemas.microsoft.com/office/drawing/2014/main" id="{139D4CAC-E792-5172-A1F4-47B877E421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75180" y="1181947"/>
              <a:ext cx="8937172" cy="5198641"/>
            </a:xfrm>
            <a:prstGeom prst="rect">
              <a:avLst/>
            </a:prstGeom>
          </p:spPr>
        </p:pic>
        <p:pic>
          <p:nvPicPr>
            <p:cNvPr id="15" name="Graphic 14" descr="Cursor with solid fill">
              <a:extLst>
                <a:ext uri="{FF2B5EF4-FFF2-40B4-BE49-F238E27FC236}">
                  <a16:creationId xmlns:a16="http://schemas.microsoft.com/office/drawing/2014/main" id="{015C70F4-5A90-5B4A-A2EB-9AF3BE807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3179" y="1465615"/>
              <a:ext cx="914400" cy="914400"/>
            </a:xfrm>
            <a:prstGeom prst="rect">
              <a:avLst/>
            </a:prstGeom>
          </p:spPr>
        </p:pic>
        <p:sp>
          <p:nvSpPr>
            <p:cNvPr id="16" name="Rectangle 15">
              <a:extLst>
                <a:ext uri="{FF2B5EF4-FFF2-40B4-BE49-F238E27FC236}">
                  <a16:creationId xmlns:a16="http://schemas.microsoft.com/office/drawing/2014/main" id="{8DD87F79-E2D2-5020-D78A-4F6765C52D80}"/>
                </a:ext>
              </a:extLst>
            </p:cNvPr>
            <p:cNvSpPr/>
            <p:nvPr/>
          </p:nvSpPr>
          <p:spPr>
            <a:xfrm>
              <a:off x="7790407" y="1530672"/>
              <a:ext cx="287395" cy="18247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129869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2830745"/>
            <a:ext cx="10905753" cy="1196510"/>
          </a:xfrm>
        </p:spPr>
        <p:txBody>
          <a:bodyPr/>
          <a:lstStyle/>
          <a:p>
            <a:r>
              <a:rPr lang="en-GB" sz="5400"/>
              <a:t>Questions?</a:t>
            </a:r>
          </a:p>
        </p:txBody>
      </p:sp>
      <p:pic>
        <p:nvPicPr>
          <p:cNvPr id="4" name="Picture 3">
            <a:extLst>
              <a:ext uri="{FF2B5EF4-FFF2-40B4-BE49-F238E27FC236}">
                <a16:creationId xmlns:a16="http://schemas.microsoft.com/office/drawing/2014/main" id="{73A78783-C597-B19B-8846-71BF15733AB7}"/>
              </a:ext>
            </a:extLst>
          </p:cNvPr>
          <p:cNvPicPr>
            <a:picLocks noChangeAspect="1"/>
          </p:cNvPicPr>
          <p:nvPr/>
        </p:nvPicPr>
        <p:blipFill>
          <a:blip r:embed="rId3"/>
          <a:stretch>
            <a:fillRect/>
          </a:stretch>
        </p:blipFill>
        <p:spPr>
          <a:xfrm>
            <a:off x="6096000" y="1806155"/>
            <a:ext cx="4913764" cy="4366000"/>
          </a:xfrm>
          <a:prstGeom prst="rect">
            <a:avLst/>
          </a:prstGeom>
        </p:spPr>
      </p:pic>
    </p:spTree>
    <p:extLst>
      <p:ext uri="{BB962C8B-B14F-4D97-AF65-F5344CB8AC3E}">
        <p14:creationId xmlns:p14="http://schemas.microsoft.com/office/powerpoint/2010/main" val="967521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endParaRPr lang="nb-NO"/>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a:t>
            </a:r>
            <a:r>
              <a:rPr lang="en-GB" sz="1100" b="1" i="0" spc="100" baseline="0">
                <a:solidFill>
                  <a:srgbClr val="FFFFFF"/>
                </a:solidFill>
                <a:latin typeface="Franklin Gothic Demi" panose="020B0603020102020204" pitchFamily="34" charset="0"/>
              </a:rPr>
              <a:t>PHONE</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ADDRESS</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26, 0151 Oslo, Norway</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REQUIREMENT 1.5</a:t>
            </a:r>
          </a:p>
        </p:txBody>
      </p:sp>
      <p:sp>
        <p:nvSpPr>
          <p:cNvPr id="13" name="Content Placeholder 2">
            <a:extLst>
              <a:ext uri="{FF2B5EF4-FFF2-40B4-BE49-F238E27FC236}">
                <a16:creationId xmlns:a16="http://schemas.microsoft.com/office/drawing/2014/main" id="{AD3B0DE0-3183-D89E-F115-39462336F84D}"/>
              </a:ext>
            </a:extLst>
          </p:cNvPr>
          <p:cNvSpPr>
            <a:spLocks noGrp="1"/>
          </p:cNvSpPr>
          <p:nvPr>
            <p:ph idx="1"/>
          </p:nvPr>
        </p:nvSpPr>
        <p:spPr>
          <a:xfrm>
            <a:off x="642813" y="2448327"/>
            <a:ext cx="5660016" cy="3624650"/>
          </a:xfrm>
        </p:spPr>
        <p:txBody>
          <a:bodyPr>
            <a:noAutofit/>
          </a:bodyPr>
          <a:lstStyle/>
          <a:p>
            <a:pPr marL="0" indent="0">
              <a:buNone/>
            </a:pPr>
            <a:r>
              <a:rPr lang="en-GB"/>
              <a:t>The 2023 EITI Standard:</a:t>
            </a:r>
          </a:p>
          <a:p>
            <a:r>
              <a:rPr lang="en-GB"/>
              <a:t>Reinforces link between </a:t>
            </a:r>
            <a:r>
              <a:rPr lang="en-GB" b="1">
                <a:solidFill>
                  <a:srgbClr val="0090BD"/>
                </a:solidFill>
              </a:rPr>
              <a:t>work planning</a:t>
            </a:r>
            <a:r>
              <a:rPr lang="en-GB"/>
              <a:t>, </a:t>
            </a:r>
            <a:r>
              <a:rPr lang="en-GB" b="1">
                <a:solidFill>
                  <a:srgbClr val="0090BD"/>
                </a:solidFill>
              </a:rPr>
              <a:t>monitoring</a:t>
            </a:r>
            <a:r>
              <a:rPr lang="en-GB"/>
              <a:t> and </a:t>
            </a:r>
            <a:r>
              <a:rPr lang="en-GB" b="1">
                <a:solidFill>
                  <a:srgbClr val="0090BD"/>
                </a:solidFill>
              </a:rPr>
              <a:t>reporting cycle</a:t>
            </a:r>
            <a:r>
              <a:rPr lang="en-GB"/>
              <a:t> </a:t>
            </a:r>
          </a:p>
          <a:p>
            <a:r>
              <a:rPr lang="en-GB"/>
              <a:t>Helps </a:t>
            </a:r>
            <a:r>
              <a:rPr lang="en-GB">
                <a:solidFill>
                  <a:srgbClr val="002157"/>
                </a:solidFill>
              </a:rPr>
              <a:t>focus activities </a:t>
            </a:r>
            <a:r>
              <a:rPr lang="en-GB"/>
              <a:t>to achieve </a:t>
            </a:r>
            <a:r>
              <a:rPr lang="en-GB" b="1">
                <a:solidFill>
                  <a:srgbClr val="0090BD"/>
                </a:solidFill>
              </a:rPr>
              <a:t>outcomes and impact</a:t>
            </a:r>
          </a:p>
          <a:p>
            <a:r>
              <a:rPr lang="en-GB"/>
              <a:t>Merges Req. 1.5 and 7.4</a:t>
            </a:r>
          </a:p>
        </p:txBody>
      </p:sp>
      <p:sp>
        <p:nvSpPr>
          <p:cNvPr id="14" name="Title 1">
            <a:extLst>
              <a:ext uri="{FF2B5EF4-FFF2-40B4-BE49-F238E27FC236}">
                <a16:creationId xmlns:a16="http://schemas.microsoft.com/office/drawing/2014/main" id="{FC4F712B-0E40-A613-D4D7-49FEADD404E5}"/>
              </a:ext>
            </a:extLst>
          </p:cNvPr>
          <p:cNvSpPr>
            <a:spLocks noGrp="1"/>
          </p:cNvSpPr>
          <p:nvPr>
            <p:ph type="title"/>
          </p:nvPr>
        </p:nvSpPr>
        <p:spPr>
          <a:xfrm>
            <a:off x="642812" y="1311543"/>
            <a:ext cx="5660017" cy="671660"/>
          </a:xfrm>
        </p:spPr>
        <p:txBody>
          <a:bodyPr/>
          <a:lstStyle/>
          <a:p>
            <a:r>
              <a:rPr lang="en-GB"/>
              <a:t>What’s changed?</a:t>
            </a:r>
            <a:endParaRPr lang="en-US"/>
          </a:p>
        </p:txBody>
      </p:sp>
      <p:pic>
        <p:nvPicPr>
          <p:cNvPr id="2" name="Picture 1">
            <a:extLst>
              <a:ext uri="{FF2B5EF4-FFF2-40B4-BE49-F238E27FC236}">
                <a16:creationId xmlns:a16="http://schemas.microsoft.com/office/drawing/2014/main" id="{807AF9E1-1A20-CBAE-7D05-77DD48DD44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398802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A0D7591-F6AE-B635-9180-1BA405B370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2362" y="59960"/>
            <a:ext cx="8559637" cy="6798040"/>
          </a:xfrm>
          <a:prstGeom prst="rect">
            <a:avLst/>
          </a:prstGeom>
        </p:spPr>
      </p:pic>
      <p:sp>
        <p:nvSpPr>
          <p:cNvPr id="5" name="TextBox 4">
            <a:extLst>
              <a:ext uri="{FF2B5EF4-FFF2-40B4-BE49-F238E27FC236}">
                <a16:creationId xmlns:a16="http://schemas.microsoft.com/office/drawing/2014/main" id="{0C512EFC-6179-03CC-CAED-29CA4D4F52C3}"/>
              </a:ext>
            </a:extLst>
          </p:cNvPr>
          <p:cNvSpPr txBox="1"/>
          <p:nvPr/>
        </p:nvSpPr>
        <p:spPr>
          <a:xfrm>
            <a:off x="530063" y="2053078"/>
            <a:ext cx="3001163" cy="3708708"/>
          </a:xfrm>
          <a:prstGeom prst="rect">
            <a:avLst/>
          </a:prstGeom>
          <a:noFill/>
        </p:spPr>
        <p:txBody>
          <a:bodyPr wrap="square" rtlCol="0">
            <a:spAutoFit/>
          </a:bodyPr>
          <a:lstStyle/>
          <a:p>
            <a:pPr>
              <a:spcAft>
                <a:spcPts val="3000"/>
              </a:spcAft>
            </a:pPr>
            <a:r>
              <a:rPr lang="nb-NO" sz="3200" b="1" err="1">
                <a:solidFill>
                  <a:schemeClr val="accent1"/>
                </a:solidFill>
                <a:latin typeface="Franklin Gothic Demi" panose="020B0603020102020204" pitchFamily="34" charset="0"/>
              </a:rPr>
              <a:t>Establish</a:t>
            </a:r>
            <a:r>
              <a:rPr lang="nb-NO" sz="3200" b="1">
                <a:solidFill>
                  <a:schemeClr val="accent1"/>
                </a:solidFill>
                <a:latin typeface="Franklin Gothic Demi" panose="020B0603020102020204" pitchFamily="34" charset="0"/>
              </a:rPr>
              <a:t> </a:t>
            </a:r>
            <a:br>
              <a:rPr lang="nb-NO" sz="3200" b="1">
                <a:solidFill>
                  <a:schemeClr val="accent1"/>
                </a:solidFill>
                <a:latin typeface="Franklin Gothic Demi" panose="020B0603020102020204" pitchFamily="34" charset="0"/>
              </a:rPr>
            </a:br>
            <a:r>
              <a:rPr lang="nb-NO" sz="3200" b="1" err="1">
                <a:solidFill>
                  <a:schemeClr val="accent1"/>
                </a:solidFill>
                <a:latin typeface="Franklin Gothic Demi" panose="020B0603020102020204" pitchFamily="34" charset="0"/>
              </a:rPr>
              <a:t>work</a:t>
            </a:r>
            <a:r>
              <a:rPr lang="nb-NO" sz="3200" b="1">
                <a:solidFill>
                  <a:schemeClr val="accent1"/>
                </a:solidFill>
                <a:latin typeface="Franklin Gothic Demi" panose="020B0603020102020204" pitchFamily="34" charset="0"/>
              </a:rPr>
              <a:t> plan</a:t>
            </a:r>
          </a:p>
          <a:p>
            <a:pPr marL="457200" indent="-457200">
              <a:spcAft>
                <a:spcPts val="600"/>
              </a:spcAft>
              <a:buFont typeface="Wingdings" pitchFamily="2" charset="2"/>
              <a:buChar char="§"/>
            </a:pPr>
            <a:r>
              <a:rPr lang="nb-NO" sz="2800">
                <a:solidFill>
                  <a:schemeClr val="tx2"/>
                </a:solidFill>
              </a:rPr>
              <a:t>Set </a:t>
            </a:r>
            <a:r>
              <a:rPr lang="nb-NO" sz="2800" err="1">
                <a:solidFill>
                  <a:schemeClr val="tx2"/>
                </a:solidFill>
              </a:rPr>
              <a:t>objectives</a:t>
            </a:r>
            <a:endParaRPr lang="nb-NO" sz="2800">
              <a:solidFill>
                <a:schemeClr val="tx2"/>
              </a:solidFill>
            </a:endParaRPr>
          </a:p>
          <a:p>
            <a:pPr marL="457200" indent="-457200">
              <a:spcAft>
                <a:spcPts val="600"/>
              </a:spcAft>
              <a:buFont typeface="Wingdings" pitchFamily="2" charset="2"/>
              <a:buChar char="§"/>
            </a:pPr>
            <a:r>
              <a:rPr lang="nb-NO" sz="2800">
                <a:solidFill>
                  <a:schemeClr val="tx2"/>
                </a:solidFill>
              </a:rPr>
              <a:t>Plan </a:t>
            </a:r>
            <a:r>
              <a:rPr lang="nb-NO" sz="2800" err="1">
                <a:solidFill>
                  <a:schemeClr val="tx2"/>
                </a:solidFill>
              </a:rPr>
              <a:t>activites</a:t>
            </a:r>
            <a:r>
              <a:rPr lang="nb-NO" sz="2800">
                <a:solidFill>
                  <a:schemeClr val="tx2"/>
                </a:solidFill>
              </a:rPr>
              <a:t> to </a:t>
            </a:r>
            <a:r>
              <a:rPr lang="nb-NO" sz="2800" err="1">
                <a:solidFill>
                  <a:schemeClr val="tx2"/>
                </a:solidFill>
              </a:rPr>
              <a:t>meet</a:t>
            </a:r>
            <a:r>
              <a:rPr lang="nb-NO" sz="2800">
                <a:solidFill>
                  <a:schemeClr val="tx2"/>
                </a:solidFill>
              </a:rPr>
              <a:t> </a:t>
            </a:r>
            <a:r>
              <a:rPr lang="nb-NO" sz="2800" err="1">
                <a:solidFill>
                  <a:schemeClr val="tx2"/>
                </a:solidFill>
              </a:rPr>
              <a:t>objectives</a:t>
            </a:r>
            <a:endParaRPr lang="nb-NO" sz="2800">
              <a:solidFill>
                <a:schemeClr val="tx2"/>
              </a:solidFill>
            </a:endParaRPr>
          </a:p>
          <a:p>
            <a:pPr>
              <a:spcAft>
                <a:spcPts val="600"/>
              </a:spcAft>
            </a:pPr>
            <a:endParaRPr lang="en-GB" sz="2400">
              <a:solidFill>
                <a:schemeClr val="tx2"/>
              </a:solidFill>
            </a:endParaRPr>
          </a:p>
        </p:txBody>
      </p:sp>
      <p:sp>
        <p:nvSpPr>
          <p:cNvPr id="7" name="TextBox 6">
            <a:extLst>
              <a:ext uri="{FF2B5EF4-FFF2-40B4-BE49-F238E27FC236}">
                <a16:creationId xmlns:a16="http://schemas.microsoft.com/office/drawing/2014/main" id="{402D549C-F68B-F7C3-B74A-2CF4833FE03B}"/>
              </a:ext>
            </a:extLst>
          </p:cNvPr>
          <p:cNvSpPr txBox="1"/>
          <p:nvPr/>
        </p:nvSpPr>
        <p:spPr>
          <a:xfrm>
            <a:off x="8062247" y="2031224"/>
            <a:ext cx="3658061" cy="4647426"/>
          </a:xfrm>
          <a:prstGeom prst="rect">
            <a:avLst/>
          </a:prstGeom>
          <a:noFill/>
        </p:spPr>
        <p:txBody>
          <a:bodyPr wrap="square" rtlCol="0">
            <a:spAutoFit/>
          </a:bodyPr>
          <a:lstStyle/>
          <a:p>
            <a:pPr>
              <a:spcAft>
                <a:spcPts val="3000"/>
              </a:spcAft>
            </a:pPr>
            <a:r>
              <a:rPr lang="nb-NO" sz="3200" b="1" err="1">
                <a:solidFill>
                  <a:schemeClr val="accent1"/>
                </a:solidFill>
                <a:latin typeface="Franklin Gothic Demi" panose="020B0603020102020204" pitchFamily="34" charset="0"/>
              </a:rPr>
              <a:t>Evaluate</a:t>
            </a:r>
            <a:r>
              <a:rPr lang="nb-NO" sz="3200" b="1">
                <a:solidFill>
                  <a:schemeClr val="accent1"/>
                </a:solidFill>
                <a:latin typeface="Franklin Gothic Demi" panose="020B0603020102020204" pitchFamily="34" charset="0"/>
              </a:rPr>
              <a:t> </a:t>
            </a:r>
            <a:r>
              <a:rPr lang="nb-NO" sz="3200" b="1" err="1">
                <a:solidFill>
                  <a:schemeClr val="accent1"/>
                </a:solidFill>
                <a:latin typeface="Franklin Gothic Demi" panose="020B0603020102020204" pitchFamily="34" charset="0"/>
              </a:rPr>
              <a:t>if</a:t>
            </a:r>
            <a:r>
              <a:rPr lang="nb-NO" sz="3200" b="1">
                <a:solidFill>
                  <a:schemeClr val="accent1"/>
                </a:solidFill>
                <a:latin typeface="Franklin Gothic Demi" panose="020B0603020102020204" pitchFamily="34" charset="0"/>
              </a:rPr>
              <a:t> </a:t>
            </a:r>
            <a:r>
              <a:rPr lang="nb-NO" sz="3200" b="1" err="1">
                <a:solidFill>
                  <a:schemeClr val="accent1"/>
                </a:solidFill>
                <a:latin typeface="Franklin Gothic Demi" panose="020B0603020102020204" pitchFamily="34" charset="0"/>
              </a:rPr>
              <a:t>objectives</a:t>
            </a:r>
            <a:r>
              <a:rPr lang="nb-NO" sz="3200" b="1">
                <a:solidFill>
                  <a:schemeClr val="accent1"/>
                </a:solidFill>
                <a:latin typeface="Franklin Gothic Demi" panose="020B0603020102020204" pitchFamily="34" charset="0"/>
              </a:rPr>
              <a:t> met</a:t>
            </a:r>
          </a:p>
          <a:p>
            <a:pPr marL="342900" indent="-342900">
              <a:spcAft>
                <a:spcPts val="600"/>
              </a:spcAft>
              <a:buFont typeface="Wingdings" pitchFamily="2" charset="2"/>
              <a:buChar char="§"/>
            </a:pPr>
            <a:r>
              <a:rPr lang="nb-NO" sz="2800">
                <a:solidFill>
                  <a:schemeClr val="tx2"/>
                </a:solidFill>
              </a:rPr>
              <a:t>Have </a:t>
            </a:r>
            <a:r>
              <a:rPr lang="nb-NO" sz="2800" err="1">
                <a:solidFill>
                  <a:schemeClr val="tx2"/>
                </a:solidFill>
              </a:rPr>
              <a:t>priorities</a:t>
            </a:r>
            <a:r>
              <a:rPr lang="nb-NO" sz="2800">
                <a:solidFill>
                  <a:schemeClr val="tx2"/>
                </a:solidFill>
              </a:rPr>
              <a:t> </a:t>
            </a:r>
            <a:r>
              <a:rPr lang="nb-NO" sz="2800" err="1">
                <a:solidFill>
                  <a:schemeClr val="tx2"/>
                </a:solidFill>
              </a:rPr>
              <a:t>changed</a:t>
            </a:r>
            <a:r>
              <a:rPr lang="nb-NO" sz="2800">
                <a:solidFill>
                  <a:schemeClr val="tx2"/>
                </a:solidFill>
              </a:rPr>
              <a:t>? </a:t>
            </a:r>
          </a:p>
          <a:p>
            <a:pPr marL="342900" indent="-342900">
              <a:spcAft>
                <a:spcPts val="600"/>
              </a:spcAft>
              <a:buFont typeface="Wingdings" pitchFamily="2" charset="2"/>
              <a:buChar char="§"/>
            </a:pPr>
            <a:r>
              <a:rPr lang="nb-NO" sz="2800" err="1">
                <a:solidFill>
                  <a:schemeClr val="tx2"/>
                </a:solidFill>
              </a:rPr>
              <a:t>Lessons</a:t>
            </a:r>
            <a:r>
              <a:rPr lang="nb-NO" sz="2800">
                <a:solidFill>
                  <a:schemeClr val="tx2"/>
                </a:solidFill>
              </a:rPr>
              <a:t>, </a:t>
            </a:r>
            <a:r>
              <a:rPr lang="nb-NO" sz="2800" err="1">
                <a:solidFill>
                  <a:schemeClr val="tx2"/>
                </a:solidFill>
              </a:rPr>
              <a:t>successes</a:t>
            </a:r>
            <a:r>
              <a:rPr lang="nb-NO" sz="2800">
                <a:solidFill>
                  <a:schemeClr val="tx2"/>
                </a:solidFill>
              </a:rPr>
              <a:t> and </a:t>
            </a:r>
            <a:r>
              <a:rPr lang="nb-NO" sz="2800" err="1">
                <a:solidFill>
                  <a:schemeClr val="tx2"/>
                </a:solidFill>
              </a:rPr>
              <a:t>challenges</a:t>
            </a:r>
            <a:endParaRPr lang="nb-NO" sz="2800">
              <a:solidFill>
                <a:schemeClr val="tx2"/>
              </a:solidFill>
            </a:endParaRPr>
          </a:p>
          <a:p>
            <a:pPr marL="342900" indent="-342900">
              <a:spcAft>
                <a:spcPts val="600"/>
              </a:spcAft>
              <a:buFont typeface="Wingdings" pitchFamily="2" charset="2"/>
              <a:buChar char="§"/>
            </a:pPr>
            <a:r>
              <a:rPr lang="nb-NO" sz="2800" err="1">
                <a:solidFill>
                  <a:schemeClr val="tx2"/>
                </a:solidFill>
              </a:rPr>
              <a:t>Feed</a:t>
            </a:r>
            <a:r>
              <a:rPr lang="nb-NO" sz="2800">
                <a:solidFill>
                  <a:schemeClr val="tx2"/>
                </a:solidFill>
              </a:rPr>
              <a:t> </a:t>
            </a:r>
            <a:r>
              <a:rPr lang="nb-NO" sz="2800" err="1">
                <a:solidFill>
                  <a:schemeClr val="tx2"/>
                </a:solidFill>
              </a:rPr>
              <a:t>into</a:t>
            </a:r>
            <a:r>
              <a:rPr lang="nb-NO" sz="2800">
                <a:solidFill>
                  <a:schemeClr val="tx2"/>
                </a:solidFill>
              </a:rPr>
              <a:t> </a:t>
            </a:r>
            <a:r>
              <a:rPr lang="nb-NO" sz="2800" err="1">
                <a:solidFill>
                  <a:schemeClr val="tx2"/>
                </a:solidFill>
              </a:rPr>
              <a:t>next</a:t>
            </a:r>
            <a:r>
              <a:rPr lang="nb-NO" sz="2800">
                <a:solidFill>
                  <a:schemeClr val="tx2"/>
                </a:solidFill>
              </a:rPr>
              <a:t> </a:t>
            </a:r>
            <a:r>
              <a:rPr lang="nb-NO" sz="2800" err="1">
                <a:solidFill>
                  <a:schemeClr val="tx2"/>
                </a:solidFill>
              </a:rPr>
              <a:t>work</a:t>
            </a:r>
            <a:r>
              <a:rPr lang="nb-NO" sz="2800">
                <a:solidFill>
                  <a:schemeClr val="tx2"/>
                </a:solidFill>
              </a:rPr>
              <a:t> plan</a:t>
            </a:r>
          </a:p>
          <a:p>
            <a:pPr>
              <a:spcAft>
                <a:spcPts val="600"/>
              </a:spcAft>
            </a:pPr>
            <a:endParaRPr lang="en-GB" sz="2400">
              <a:solidFill>
                <a:schemeClr val="tx2"/>
              </a:solidFill>
            </a:endParaRPr>
          </a:p>
        </p:txBody>
      </p:sp>
      <p:cxnSp>
        <p:nvCxnSpPr>
          <p:cNvPr id="8" name="Straight Connector 7">
            <a:extLst>
              <a:ext uri="{FF2B5EF4-FFF2-40B4-BE49-F238E27FC236}">
                <a16:creationId xmlns:a16="http://schemas.microsoft.com/office/drawing/2014/main" id="{B587BBC1-60E4-1C9C-F715-0F9DEA547064}"/>
              </a:ext>
            </a:extLst>
          </p:cNvPr>
          <p:cNvCxnSpPr>
            <a:cxnSpLocks/>
          </p:cNvCxnSpPr>
          <p:nvPr/>
        </p:nvCxnSpPr>
        <p:spPr>
          <a:xfrm>
            <a:off x="631200" y="3263677"/>
            <a:ext cx="36697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7013702-A1C1-0320-E156-367A68F0102C}"/>
              </a:ext>
            </a:extLst>
          </p:cNvPr>
          <p:cNvSpPr/>
          <p:nvPr/>
        </p:nvSpPr>
        <p:spPr>
          <a:xfrm>
            <a:off x="3953856" y="2928130"/>
            <a:ext cx="694244" cy="69424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02EF1DD4-EC2A-99F0-07B4-C7949187E309}"/>
              </a:ext>
            </a:extLst>
          </p:cNvPr>
          <p:cNvCxnSpPr>
            <a:cxnSpLocks/>
          </p:cNvCxnSpPr>
          <p:nvPr/>
        </p:nvCxnSpPr>
        <p:spPr>
          <a:xfrm>
            <a:off x="7480191" y="3263677"/>
            <a:ext cx="410520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1F43C53-22BA-55AE-B3F0-DBE1E12A4010}"/>
              </a:ext>
            </a:extLst>
          </p:cNvPr>
          <p:cNvSpPr/>
          <p:nvPr/>
        </p:nvSpPr>
        <p:spPr>
          <a:xfrm>
            <a:off x="7122171" y="2928130"/>
            <a:ext cx="694244" cy="69424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1BAE940-EAAE-2AF5-4707-182D312EB8D8}"/>
              </a:ext>
            </a:extLst>
          </p:cNvPr>
          <p:cNvPicPr>
            <a:picLocks noChangeAspect="1"/>
          </p:cNvPicPr>
          <p:nvPr/>
        </p:nvPicPr>
        <p:blipFill>
          <a:blip r:embed="rId4"/>
          <a:stretch>
            <a:fillRect/>
          </a:stretch>
        </p:blipFill>
        <p:spPr>
          <a:xfrm>
            <a:off x="4034084" y="3013137"/>
            <a:ext cx="524127" cy="524127"/>
          </a:xfrm>
          <a:prstGeom prst="rect">
            <a:avLst/>
          </a:prstGeom>
        </p:spPr>
      </p:pic>
      <p:pic>
        <p:nvPicPr>
          <p:cNvPr id="24" name="Picture 23">
            <a:extLst>
              <a:ext uri="{FF2B5EF4-FFF2-40B4-BE49-F238E27FC236}">
                <a16:creationId xmlns:a16="http://schemas.microsoft.com/office/drawing/2014/main" id="{9DE6D58E-A464-0E2B-B896-5D6E95D255B7}"/>
              </a:ext>
            </a:extLst>
          </p:cNvPr>
          <p:cNvPicPr>
            <a:picLocks noChangeAspect="1"/>
          </p:cNvPicPr>
          <p:nvPr/>
        </p:nvPicPr>
        <p:blipFill>
          <a:blip r:embed="rId5"/>
          <a:stretch>
            <a:fillRect/>
          </a:stretch>
        </p:blipFill>
        <p:spPr>
          <a:xfrm>
            <a:off x="7241300" y="3036309"/>
            <a:ext cx="457462" cy="457462"/>
          </a:xfrm>
          <a:prstGeom prst="rect">
            <a:avLst/>
          </a:prstGeom>
        </p:spPr>
      </p:pic>
    </p:spTree>
    <p:extLst>
      <p:ext uri="{BB962C8B-B14F-4D97-AF65-F5344CB8AC3E}">
        <p14:creationId xmlns:p14="http://schemas.microsoft.com/office/powerpoint/2010/main" val="221343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D3BE45-D3C0-431A-0310-BDB9F3BD0FEE}"/>
              </a:ext>
            </a:extLst>
          </p:cNvPr>
          <p:cNvCxnSpPr>
            <a:cxnSpLocks/>
          </p:cNvCxnSpPr>
          <p:nvPr/>
        </p:nvCxnSpPr>
        <p:spPr>
          <a:xfrm>
            <a:off x="747742" y="3568989"/>
            <a:ext cx="112950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D31861-01EE-5390-F95E-458F37874732}"/>
              </a:ext>
            </a:extLst>
          </p:cNvPr>
          <p:cNvSpPr txBox="1"/>
          <p:nvPr/>
        </p:nvSpPr>
        <p:spPr>
          <a:xfrm>
            <a:off x="642812" y="2754005"/>
            <a:ext cx="5071165" cy="2492990"/>
          </a:xfrm>
          <a:prstGeom prst="rect">
            <a:avLst/>
          </a:prstGeom>
          <a:noFill/>
        </p:spPr>
        <p:txBody>
          <a:bodyPr wrap="square">
            <a:spAutoFit/>
          </a:bodyPr>
          <a:lstStyle/>
          <a:p>
            <a:r>
              <a:rPr lang="en-GB" sz="2600">
                <a:solidFill>
                  <a:srgbClr val="002157"/>
                </a:solidFill>
              </a:rPr>
              <a:t>The multi-stakeholder group is required to </a:t>
            </a:r>
            <a:r>
              <a:rPr lang="en-GB" sz="2600" b="1">
                <a:solidFill>
                  <a:srgbClr val="0090BD"/>
                </a:solidFill>
              </a:rPr>
              <a:t>maintain a work plan</a:t>
            </a:r>
            <a:r>
              <a:rPr lang="en-GB" sz="2600">
                <a:solidFill>
                  <a:srgbClr val="002157"/>
                </a:solidFill>
              </a:rPr>
              <a:t> for implementation that addresses the most relevant themes for natural resource governance </a:t>
            </a:r>
            <a:r>
              <a:rPr lang="en-GB" sz="2600" b="1">
                <a:solidFill>
                  <a:srgbClr val="0090BF"/>
                </a:solidFill>
              </a:rPr>
              <a:t>in line with national priorities</a:t>
            </a:r>
            <a:r>
              <a:rPr lang="en-GB" sz="2600">
                <a:solidFill>
                  <a:srgbClr val="002157"/>
                </a:solidFill>
              </a:rPr>
              <a:t>.</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REQUIREMENT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en-GB"/>
              <a:t>Requirement 1.5(a)</a:t>
            </a:r>
            <a:br>
              <a:rPr lang="en-GB"/>
            </a:br>
            <a:endParaRPr lang="en-US"/>
          </a:p>
        </p:txBody>
      </p:sp>
      <p:pic>
        <p:nvPicPr>
          <p:cNvPr id="7" name="Picture 6">
            <a:extLst>
              <a:ext uri="{FF2B5EF4-FFF2-40B4-BE49-F238E27FC236}">
                <a16:creationId xmlns:a16="http://schemas.microsoft.com/office/drawing/2014/main" id="{53D69247-A042-DC50-8DCD-BC04DD5971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355881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A9BB6-2592-6189-8922-FAD5AA72E0C9}"/>
              </a:ext>
            </a:extLst>
          </p:cNvPr>
          <p:cNvSpPr/>
          <p:nvPr/>
        </p:nvSpPr>
        <p:spPr>
          <a:xfrm rot="2700000">
            <a:off x="1641296" y="5298142"/>
            <a:ext cx="668198" cy="6681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F800DEA-A0C2-11F8-A160-3EE44ADC8225}"/>
              </a:ext>
            </a:extLst>
          </p:cNvPr>
          <p:cNvSpPr>
            <a:spLocks noGrp="1"/>
          </p:cNvSpPr>
          <p:nvPr>
            <p:ph type="title"/>
          </p:nvPr>
        </p:nvSpPr>
        <p:spPr/>
        <p:txBody>
          <a:bodyPr/>
          <a:lstStyle/>
          <a:p>
            <a:r>
              <a:rPr lang="en-NO"/>
              <a:t>Work plan must include:</a:t>
            </a:r>
          </a:p>
        </p:txBody>
      </p:sp>
      <p:pic>
        <p:nvPicPr>
          <p:cNvPr id="9" name="Graphic 8">
            <a:extLst>
              <a:ext uri="{FF2B5EF4-FFF2-40B4-BE49-F238E27FC236}">
                <a16:creationId xmlns:a16="http://schemas.microsoft.com/office/drawing/2014/main" id="{F9869041-6069-7AF8-9120-398EAD930B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43152" y="2106565"/>
            <a:ext cx="1464486" cy="1464486"/>
          </a:xfrm>
          <a:prstGeom prst="rect">
            <a:avLst/>
          </a:prstGeom>
        </p:spPr>
      </p:pic>
      <p:pic>
        <p:nvPicPr>
          <p:cNvPr id="19" name="Picture 18" descr="A blue line drawing of a calculator and a paper&#10;&#10;Description automatically generated">
            <a:extLst>
              <a:ext uri="{FF2B5EF4-FFF2-40B4-BE49-F238E27FC236}">
                <a16:creationId xmlns:a16="http://schemas.microsoft.com/office/drawing/2014/main" id="{FA105FFD-DFC5-2293-9CAA-5C39B68768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8706" y="2041673"/>
            <a:ext cx="1618691" cy="1618691"/>
          </a:xfrm>
          <a:prstGeom prst="rect">
            <a:avLst/>
          </a:prstGeom>
        </p:spPr>
      </p:pic>
      <p:sp>
        <p:nvSpPr>
          <p:cNvPr id="20" name="TextBox 19">
            <a:extLst>
              <a:ext uri="{FF2B5EF4-FFF2-40B4-BE49-F238E27FC236}">
                <a16:creationId xmlns:a16="http://schemas.microsoft.com/office/drawing/2014/main" id="{F1E9522C-A518-7C88-27BE-170C2122C3D3}"/>
              </a:ext>
            </a:extLst>
          </p:cNvPr>
          <p:cNvSpPr txBox="1"/>
          <p:nvPr/>
        </p:nvSpPr>
        <p:spPr>
          <a:xfrm>
            <a:off x="531815" y="3765238"/>
            <a:ext cx="2939143" cy="1200329"/>
          </a:xfrm>
          <a:prstGeom prst="rect">
            <a:avLst/>
          </a:prstGeom>
          <a:noFill/>
        </p:spPr>
        <p:txBody>
          <a:bodyPr wrap="square" rtlCol="0">
            <a:spAutoFit/>
          </a:bodyPr>
          <a:lstStyle/>
          <a:p>
            <a:pPr algn="ctr"/>
            <a:r>
              <a:rPr lang="en-NO" sz="2400" b="1">
                <a:solidFill>
                  <a:srgbClr val="002157"/>
                </a:solidFill>
              </a:rPr>
              <a:t>Objectives that reflect national priorities</a:t>
            </a:r>
          </a:p>
        </p:txBody>
      </p:sp>
      <p:sp>
        <p:nvSpPr>
          <p:cNvPr id="21" name="TextBox 20">
            <a:extLst>
              <a:ext uri="{FF2B5EF4-FFF2-40B4-BE49-F238E27FC236}">
                <a16:creationId xmlns:a16="http://schemas.microsoft.com/office/drawing/2014/main" id="{FB2E1676-F10C-789C-28DB-50DA88FBF9EB}"/>
              </a:ext>
            </a:extLst>
          </p:cNvPr>
          <p:cNvSpPr txBox="1"/>
          <p:nvPr/>
        </p:nvSpPr>
        <p:spPr>
          <a:xfrm>
            <a:off x="3328602" y="3765238"/>
            <a:ext cx="2939143" cy="1200329"/>
          </a:xfrm>
          <a:prstGeom prst="rect">
            <a:avLst/>
          </a:prstGeom>
          <a:noFill/>
        </p:spPr>
        <p:txBody>
          <a:bodyPr wrap="square" rtlCol="0">
            <a:spAutoFit/>
          </a:bodyPr>
          <a:lstStyle/>
          <a:p>
            <a:pPr algn="ctr"/>
            <a:r>
              <a:rPr lang="en-NO" sz="2400" b="1">
                <a:solidFill>
                  <a:schemeClr val="bg1"/>
                </a:solidFill>
              </a:rPr>
              <a:t>Measurable &amp; </a:t>
            </a:r>
            <a:br>
              <a:rPr lang="en-NO" sz="2400" b="1">
                <a:solidFill>
                  <a:schemeClr val="bg1"/>
                </a:solidFill>
              </a:rPr>
            </a:br>
            <a:r>
              <a:rPr lang="en-NO" sz="2400" b="1">
                <a:solidFill>
                  <a:schemeClr val="bg1"/>
                </a:solidFill>
              </a:rPr>
              <a:t>time-bound activities</a:t>
            </a:r>
          </a:p>
        </p:txBody>
      </p:sp>
      <p:sp>
        <p:nvSpPr>
          <p:cNvPr id="22" name="TextBox 21">
            <a:extLst>
              <a:ext uri="{FF2B5EF4-FFF2-40B4-BE49-F238E27FC236}">
                <a16:creationId xmlns:a16="http://schemas.microsoft.com/office/drawing/2014/main" id="{CE4965F3-FEEB-22F9-A80D-E150C4527801}"/>
              </a:ext>
            </a:extLst>
          </p:cNvPr>
          <p:cNvSpPr txBox="1"/>
          <p:nvPr/>
        </p:nvSpPr>
        <p:spPr>
          <a:xfrm>
            <a:off x="6166495" y="3765238"/>
            <a:ext cx="2939143" cy="1200329"/>
          </a:xfrm>
          <a:prstGeom prst="rect">
            <a:avLst/>
          </a:prstGeom>
          <a:noFill/>
        </p:spPr>
        <p:txBody>
          <a:bodyPr wrap="square" rtlCol="0">
            <a:spAutoFit/>
          </a:bodyPr>
          <a:lstStyle/>
          <a:p>
            <a:pPr algn="ctr"/>
            <a:r>
              <a:rPr lang="en-GB" sz="2400" b="1">
                <a:solidFill>
                  <a:srgbClr val="0090BF"/>
                </a:solidFill>
              </a:rPr>
              <a:t>Justification </a:t>
            </a:r>
            <a:br>
              <a:rPr lang="en-GB" sz="2400" b="1">
                <a:solidFill>
                  <a:srgbClr val="0090BF"/>
                </a:solidFill>
              </a:rPr>
            </a:br>
            <a:r>
              <a:rPr lang="en-GB" sz="2400" b="1">
                <a:solidFill>
                  <a:srgbClr val="0090BF"/>
                </a:solidFill>
              </a:rPr>
              <a:t>of priority</a:t>
            </a:r>
            <a:br>
              <a:rPr lang="en-GB" sz="2400" b="1">
                <a:solidFill>
                  <a:srgbClr val="0090BF"/>
                </a:solidFill>
              </a:rPr>
            </a:br>
            <a:r>
              <a:rPr lang="en-GB" sz="2400" b="1">
                <a:solidFill>
                  <a:srgbClr val="0090BF"/>
                </a:solidFill>
              </a:rPr>
              <a:t>EITI Requirements </a:t>
            </a:r>
          </a:p>
        </p:txBody>
      </p:sp>
      <p:sp>
        <p:nvSpPr>
          <p:cNvPr id="23" name="TextBox 22">
            <a:extLst>
              <a:ext uri="{FF2B5EF4-FFF2-40B4-BE49-F238E27FC236}">
                <a16:creationId xmlns:a16="http://schemas.microsoft.com/office/drawing/2014/main" id="{D9D22F87-397E-3717-D966-163A1E4DFB5B}"/>
              </a:ext>
            </a:extLst>
          </p:cNvPr>
          <p:cNvSpPr txBox="1"/>
          <p:nvPr/>
        </p:nvSpPr>
        <p:spPr>
          <a:xfrm>
            <a:off x="9113468" y="3765238"/>
            <a:ext cx="2511337" cy="830997"/>
          </a:xfrm>
          <a:prstGeom prst="rect">
            <a:avLst/>
          </a:prstGeom>
          <a:noFill/>
        </p:spPr>
        <p:txBody>
          <a:bodyPr wrap="square" rtlCol="0">
            <a:spAutoFit/>
          </a:bodyPr>
          <a:lstStyle/>
          <a:p>
            <a:pPr algn="ctr"/>
            <a:r>
              <a:rPr lang="en-GB" sz="2400" b="1">
                <a:solidFill>
                  <a:srgbClr val="00C3F0"/>
                </a:solidFill>
              </a:rPr>
              <a:t>Fully costed budget</a:t>
            </a:r>
          </a:p>
        </p:txBody>
      </p:sp>
      <p:sp>
        <p:nvSpPr>
          <p:cNvPr id="26" name="Process 25">
            <a:extLst>
              <a:ext uri="{FF2B5EF4-FFF2-40B4-BE49-F238E27FC236}">
                <a16:creationId xmlns:a16="http://schemas.microsoft.com/office/drawing/2014/main" id="{5D32F410-F247-3E9E-E767-A7246B97514B}"/>
              </a:ext>
            </a:extLst>
          </p:cNvPr>
          <p:cNvSpPr/>
          <p:nvPr/>
        </p:nvSpPr>
        <p:spPr>
          <a:xfrm>
            <a:off x="980800" y="5506510"/>
            <a:ext cx="10366469" cy="830997"/>
          </a:xfrm>
          <a:prstGeom prst="flowChartProcess">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r>
              <a:rPr lang="en-NO" sz="1800" i="1">
                <a:solidFill>
                  <a:srgbClr val="002157"/>
                </a:solidFill>
              </a:rPr>
              <a:t>Corruption, energy transition, gender equity, revenue collection, artisanal &amp; small- scale mining, etc.</a:t>
            </a:r>
          </a:p>
        </p:txBody>
      </p:sp>
      <p:pic>
        <p:nvPicPr>
          <p:cNvPr id="3" name="Graphic 2">
            <a:extLst>
              <a:ext uri="{FF2B5EF4-FFF2-40B4-BE49-F238E27FC236}">
                <a16:creationId xmlns:a16="http://schemas.microsoft.com/office/drawing/2014/main" id="{015A8663-616C-EDB9-60B8-2B04D872F15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204463" y="2106565"/>
            <a:ext cx="1187421" cy="1464486"/>
          </a:xfrm>
          <a:prstGeom prst="rect">
            <a:avLst/>
          </a:prstGeom>
        </p:spPr>
      </p:pic>
      <p:pic>
        <p:nvPicPr>
          <p:cNvPr id="4" name="Graphic 3">
            <a:extLst>
              <a:ext uri="{FF2B5EF4-FFF2-40B4-BE49-F238E27FC236}">
                <a16:creationId xmlns:a16="http://schemas.microsoft.com/office/drawing/2014/main" id="{FD849485-8880-C8FB-7F44-1A774D68D02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028455" y="2245097"/>
            <a:ext cx="1187421" cy="1187421"/>
          </a:xfrm>
          <a:prstGeom prst="rect">
            <a:avLst/>
          </a:prstGeom>
        </p:spPr>
      </p:pic>
    </p:spTree>
    <p:extLst>
      <p:ext uri="{BB962C8B-B14F-4D97-AF65-F5344CB8AC3E}">
        <p14:creationId xmlns:p14="http://schemas.microsoft.com/office/powerpoint/2010/main" val="42744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D60E29-E4EA-7FC1-1F8A-D5175BCA1444}"/>
              </a:ext>
            </a:extLst>
          </p:cNvPr>
          <p:cNvCxnSpPr>
            <a:cxnSpLocks/>
          </p:cNvCxnSpPr>
          <p:nvPr/>
        </p:nvCxnSpPr>
        <p:spPr>
          <a:xfrm>
            <a:off x="741676" y="3570301"/>
            <a:ext cx="112950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F9D630-5ABC-837D-2CE6-B3CF5DA52822}"/>
              </a:ext>
            </a:extLst>
          </p:cNvPr>
          <p:cNvSpPr txBox="1"/>
          <p:nvPr/>
        </p:nvSpPr>
        <p:spPr>
          <a:xfrm>
            <a:off x="642812" y="2754005"/>
            <a:ext cx="5159469" cy="2092881"/>
          </a:xfrm>
          <a:prstGeom prst="rect">
            <a:avLst/>
          </a:prstGeom>
          <a:noFill/>
        </p:spPr>
        <p:txBody>
          <a:bodyPr wrap="square">
            <a:spAutoFit/>
          </a:bodyPr>
          <a:lstStyle/>
          <a:p>
            <a:r>
              <a:rPr lang="en-GB" sz="2600">
                <a:solidFill>
                  <a:srgbClr val="002157"/>
                </a:solidFill>
              </a:rPr>
              <a:t>The multi-stakeholder group is required to undertake an </a:t>
            </a:r>
            <a:r>
              <a:rPr lang="en-GB" sz="2600" b="1">
                <a:solidFill>
                  <a:srgbClr val="0090BF"/>
                </a:solidFill>
              </a:rPr>
              <a:t>annual progress review</a:t>
            </a:r>
            <a:r>
              <a:rPr lang="en-GB" sz="2600">
                <a:solidFill>
                  <a:srgbClr val="002157"/>
                </a:solidFill>
              </a:rPr>
              <a:t> of the work plan, which should </a:t>
            </a:r>
            <a:r>
              <a:rPr lang="en-GB" sz="2600" b="1">
                <a:solidFill>
                  <a:srgbClr val="0090BF"/>
                </a:solidFill>
              </a:rPr>
              <a:t>inform the subsequent work plan</a:t>
            </a:r>
            <a:r>
              <a:rPr lang="en-GB" sz="2600">
                <a:solidFill>
                  <a:srgbClr val="002157"/>
                </a:solidFill>
              </a:rPr>
              <a:t>.</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REQUIREMENT 1.5</a:t>
            </a:r>
          </a:p>
        </p:txBody>
      </p:sp>
      <p:sp>
        <p:nvSpPr>
          <p:cNvPr id="6" name="Title 1">
            <a:extLst>
              <a:ext uri="{FF2B5EF4-FFF2-40B4-BE49-F238E27FC236}">
                <a16:creationId xmlns:a16="http://schemas.microsoft.com/office/drawing/2014/main" id="{173AD084-9DF9-581C-428F-9DE5C5E99F14}"/>
              </a:ext>
            </a:extLst>
          </p:cNvPr>
          <p:cNvSpPr>
            <a:spLocks noGrp="1"/>
          </p:cNvSpPr>
          <p:nvPr>
            <p:ph type="title"/>
          </p:nvPr>
        </p:nvSpPr>
        <p:spPr>
          <a:xfrm>
            <a:off x="642812" y="1883043"/>
            <a:ext cx="5660017" cy="671660"/>
          </a:xfrm>
        </p:spPr>
        <p:txBody>
          <a:bodyPr/>
          <a:lstStyle/>
          <a:p>
            <a:r>
              <a:rPr lang="en-GB"/>
              <a:t>Requirement 1.5(b)</a:t>
            </a:r>
            <a:br>
              <a:rPr lang="en-GB"/>
            </a:br>
            <a:endParaRPr lang="en-US"/>
          </a:p>
        </p:txBody>
      </p:sp>
      <p:sp>
        <p:nvSpPr>
          <p:cNvPr id="10" name="TextBox 9">
            <a:extLst>
              <a:ext uri="{FF2B5EF4-FFF2-40B4-BE49-F238E27FC236}">
                <a16:creationId xmlns:a16="http://schemas.microsoft.com/office/drawing/2014/main" id="{E015A5AF-42E5-66AF-8397-6C264B4D2FBD}"/>
              </a:ext>
            </a:extLst>
          </p:cNvPr>
          <p:cNvSpPr txBox="1"/>
          <p:nvPr/>
        </p:nvSpPr>
        <p:spPr>
          <a:xfrm>
            <a:off x="642812" y="5124094"/>
            <a:ext cx="5071165" cy="830997"/>
          </a:xfrm>
          <a:prstGeom prst="rect">
            <a:avLst/>
          </a:prstGeom>
          <a:noFill/>
        </p:spPr>
        <p:txBody>
          <a:bodyPr wrap="square" rtlCol="0">
            <a:spAutoFit/>
          </a:bodyPr>
          <a:lstStyle/>
          <a:p>
            <a:r>
              <a:rPr lang="en-NO" sz="2400" i="1">
                <a:solidFill>
                  <a:schemeClr val="accent5"/>
                </a:solidFill>
              </a:rPr>
              <a:t>Previously under Req. 7.4, now merged with Req. 1.5 </a:t>
            </a:r>
          </a:p>
        </p:txBody>
      </p:sp>
      <p:pic>
        <p:nvPicPr>
          <p:cNvPr id="2" name="Picture 1">
            <a:extLst>
              <a:ext uri="{FF2B5EF4-FFF2-40B4-BE49-F238E27FC236}">
                <a16:creationId xmlns:a16="http://schemas.microsoft.com/office/drawing/2014/main" id="{BC3A9AF8-C3FA-7FDF-7F4C-1475D076C5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72489" y="0"/>
            <a:ext cx="5330397" cy="6858000"/>
          </a:xfrm>
          <a:prstGeom prst="rect">
            <a:avLst/>
          </a:prstGeom>
        </p:spPr>
      </p:pic>
    </p:spTree>
    <p:extLst>
      <p:ext uri="{BB962C8B-B14F-4D97-AF65-F5344CB8AC3E}">
        <p14:creationId xmlns:p14="http://schemas.microsoft.com/office/powerpoint/2010/main" val="1874138000"/>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EE5556-E5CE-4DFE-AE03-F9F623CE72CB}">
  <ds:schemaRefs>
    <ds:schemaRef ds:uri="d9eb0d81-beec-4074-bc6f-8be11319408c"/>
    <ds:schemaRef ds:uri="ec4d7596-7f32-41a8-9a95-4275d9a1ea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3.xml><?xml version="1.0" encoding="utf-8"?>
<ds:datastoreItem xmlns:ds="http://schemas.openxmlformats.org/officeDocument/2006/customXml" ds:itemID="{52BB9246-1D15-49BF-90DE-50031989DE62}">
  <ds:schemaRefs>
    <ds:schemaRef ds:uri="d9eb0d81-beec-4074-bc6f-8be11319408c"/>
    <ds:schemaRef ds:uri="ec4d7596-7f32-41a8-9a95-4275d9a1e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EITItheme1</Template>
  <TotalTime>0</TotalTime>
  <Words>2476</Words>
  <Application>Microsoft Macintosh PowerPoint</Application>
  <PresentationFormat>Widescreen</PresentationFormat>
  <Paragraphs>328</Paragraphs>
  <Slides>44</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Franklin Gothic Book</vt:lpstr>
      <vt:lpstr>Franklin Gothic Demi</vt:lpstr>
      <vt:lpstr>Franklin Gothic Medium</vt:lpstr>
      <vt:lpstr>Metropolis</vt:lpstr>
      <vt:lpstr>Wingdings</vt:lpstr>
      <vt:lpstr>EITItheme1</vt:lpstr>
      <vt:lpstr>PowerPoint Presentation</vt:lpstr>
      <vt:lpstr>Why is work planning and monitoring important?</vt:lpstr>
      <vt:lpstr>Why is work planning and monitoring important?</vt:lpstr>
      <vt:lpstr>PowerPoint Presentation</vt:lpstr>
      <vt:lpstr>What’s changed?</vt:lpstr>
      <vt:lpstr>PowerPoint Presentation</vt:lpstr>
      <vt:lpstr>Requirement 1.5(a) </vt:lpstr>
      <vt:lpstr>Work plan must include:</vt:lpstr>
      <vt:lpstr>Requirement 1.5(b) </vt:lpstr>
      <vt:lpstr>Annual progress review must include:</vt:lpstr>
      <vt:lpstr>Requirement 1.5(c) </vt:lpstr>
      <vt:lpstr>MSGs are further encouraged to:</vt:lpstr>
      <vt:lpstr>PowerPoint Presentation</vt:lpstr>
      <vt:lpstr>Linking EITI to national priorities</vt:lpstr>
      <vt:lpstr>Five step approach</vt:lpstr>
      <vt:lpstr>PowerPoint Presentation</vt:lpstr>
      <vt:lpstr>Key questions</vt:lpstr>
      <vt:lpstr>PowerPoint Presentation</vt:lpstr>
      <vt:lpstr>Requirement 1.5(a) </vt:lpstr>
      <vt:lpstr>Key questions</vt:lpstr>
      <vt:lpstr>PowerPoint Presentation</vt:lpstr>
      <vt:lpstr>PowerPoint Presentation</vt:lpstr>
      <vt:lpstr>PowerPoint Presentation</vt:lpstr>
      <vt:lpstr>PowerPoint Presentation</vt:lpstr>
      <vt:lpstr>Key questions</vt:lpstr>
      <vt:lpstr>Setting SMART objectives</vt:lpstr>
      <vt:lpstr>Requirement 1.5(a) </vt:lpstr>
      <vt:lpstr>Consider the annual disclosure cycle</vt:lpstr>
      <vt:lpstr>PowerPoint Presentation</vt:lpstr>
      <vt:lpstr>PowerPoint Presentation</vt:lpstr>
      <vt:lpstr>PowerPoint Presentation</vt:lpstr>
      <vt:lpstr>PowerPoint Presentation</vt:lpstr>
      <vt:lpstr>Key questions</vt:lpstr>
      <vt:lpstr>Requirement 1.5(b) </vt:lpstr>
      <vt:lpstr>Annual progress review of work plan</vt:lpstr>
      <vt:lpstr>Budget and expense report</vt:lpstr>
      <vt:lpstr>PowerPoint Presentation</vt:lpstr>
      <vt:lpstr>PowerPoint Presentation</vt:lpstr>
      <vt:lpstr>PowerPoint Presentation</vt:lpstr>
      <vt:lpstr>PowerPoint Presentation</vt:lpstr>
      <vt:lpstr>Work planning is a cycle</vt:lpstr>
      <vt:lpstr>Consult our guidance at eiti.org/guide</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Leila Pilliard</dc:creator>
  <cp:keywords/>
  <dc:description/>
  <cp:lastModifiedBy>Leila Pilliard</cp:lastModifiedBy>
  <cp:revision>13</cp:revision>
  <cp:lastPrinted>2023-06-23T10:13:05Z</cp:lastPrinted>
  <dcterms:created xsi:type="dcterms:W3CDTF">2020-01-10T14:54:35Z</dcterms:created>
  <dcterms:modified xsi:type="dcterms:W3CDTF">2024-05-23T10:48:29Z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